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9" r:id="rId2"/>
    <p:sldId id="320" r:id="rId3"/>
    <p:sldId id="301" r:id="rId4"/>
    <p:sldId id="306" r:id="rId5"/>
    <p:sldId id="321" r:id="rId6"/>
    <p:sldId id="322" r:id="rId7"/>
    <p:sldId id="310" r:id="rId8"/>
    <p:sldId id="340" r:id="rId9"/>
    <p:sldId id="343" r:id="rId10"/>
    <p:sldId id="309" r:id="rId11"/>
    <p:sldId id="358" r:id="rId12"/>
    <p:sldId id="336" r:id="rId13"/>
    <p:sldId id="337" r:id="rId14"/>
    <p:sldId id="312" r:id="rId15"/>
    <p:sldId id="331" r:id="rId16"/>
    <p:sldId id="323" r:id="rId17"/>
    <p:sldId id="324" r:id="rId18"/>
    <p:sldId id="332" r:id="rId19"/>
    <p:sldId id="357" r:id="rId20"/>
    <p:sldId id="348" r:id="rId21"/>
    <p:sldId id="334" r:id="rId22"/>
    <p:sldId id="354" r:id="rId23"/>
    <p:sldId id="356" r:id="rId24"/>
  </p:sldIdLst>
  <p:sldSz cx="9906000" cy="6858000" type="A4"/>
  <p:notesSz cx="7023100" cy="93091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1pPr>
    <a:lvl2pPr marL="488685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2pPr>
    <a:lvl3pPr marL="977371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3pPr>
    <a:lvl4pPr marL="1466055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4pPr>
    <a:lvl5pPr marL="1954741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5pPr>
    <a:lvl6pPr marL="2443426" algn="l" defTabSz="977371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6pPr>
    <a:lvl7pPr marL="2932111" algn="l" defTabSz="977371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7pPr>
    <a:lvl8pPr marL="3420796" algn="l" defTabSz="977371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8pPr>
    <a:lvl9pPr marL="3909481" algn="l" defTabSz="977371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81">
          <p15:clr>
            <a:srgbClr val="A4A3A4"/>
          </p15:clr>
        </p15:guide>
        <p15:guide id="2" orient="horz" pos="4219">
          <p15:clr>
            <a:srgbClr val="A4A3A4"/>
          </p15:clr>
        </p15:guide>
        <p15:guide id="3" orient="horz" pos="3719">
          <p15:clr>
            <a:srgbClr val="A4A3A4"/>
          </p15:clr>
        </p15:guide>
        <p15:guide id="4" orient="horz" pos="4042">
          <p15:clr>
            <a:srgbClr val="A4A3A4"/>
          </p15:clr>
        </p15:guide>
        <p15:guide id="5" orient="horz" pos="4133">
          <p15:clr>
            <a:srgbClr val="A4A3A4"/>
          </p15:clr>
        </p15:guide>
        <p15:guide id="6" orient="horz" pos="755">
          <p15:clr>
            <a:srgbClr val="A4A3A4"/>
          </p15:clr>
        </p15:guide>
        <p15:guide id="7">
          <p15:clr>
            <a:srgbClr val="A4A3A4"/>
          </p15:clr>
        </p15:guide>
        <p15:guide id="8" pos="442">
          <p15:clr>
            <a:srgbClr val="A4A3A4"/>
          </p15:clr>
        </p15:guide>
        <p15:guide id="9" pos="154">
          <p15:clr>
            <a:srgbClr val="A4A3A4"/>
          </p15:clr>
        </p15:guide>
        <p15:guide id="10" pos="6083">
          <p15:clr>
            <a:srgbClr val="A4A3A4"/>
          </p15:clr>
        </p15:guide>
        <p15:guide id="11" pos="478">
          <p15:clr>
            <a:srgbClr val="A4A3A4"/>
          </p15:clr>
        </p15:guide>
        <p15:guide id="12" pos="1069">
          <p15:clr>
            <a:srgbClr val="A4A3A4"/>
          </p15:clr>
        </p15:guide>
        <p15:guide id="13" pos="631">
          <p15:clr>
            <a:srgbClr val="A4A3A4"/>
          </p15:clr>
        </p15:guide>
        <p15:guide id="14" pos="34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2828"/>
    <a:srgbClr val="FFFFCC"/>
    <a:srgbClr val="000000"/>
    <a:srgbClr val="F21E23"/>
    <a:srgbClr val="F3272E"/>
    <a:srgbClr val="E52713"/>
    <a:srgbClr val="808080"/>
    <a:srgbClr val="0065CC"/>
    <a:srgbClr val="91AFFF"/>
    <a:srgbClr val="0029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1" autoAdjust="0"/>
    <p:restoredTop sz="94684" autoAdjust="0"/>
  </p:normalViewPr>
  <p:slideViewPr>
    <p:cSldViewPr snapToGrid="0" snapToObjects="1">
      <p:cViewPr>
        <p:scale>
          <a:sx n="100" d="100"/>
          <a:sy n="100" d="100"/>
        </p:scale>
        <p:origin x="-396" y="-426"/>
      </p:cViewPr>
      <p:guideLst>
        <p:guide orient="horz" pos="3981"/>
        <p:guide orient="horz" pos="4219"/>
        <p:guide orient="horz" pos="3719"/>
        <p:guide orient="horz" pos="4042"/>
        <p:guide orient="horz" pos="4133"/>
        <p:guide orient="horz" pos="755"/>
        <p:guide/>
        <p:guide pos="442"/>
        <p:guide pos="154"/>
        <p:guide pos="6083"/>
        <p:guide pos="478"/>
        <p:guide pos="1069"/>
        <p:guide pos="631"/>
        <p:guide pos="34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582"/>
    </p:cViewPr>
  </p:sorterViewPr>
  <p:notesViewPr>
    <p:cSldViewPr snapToGrid="0" snapToObjects="1">
      <p:cViewPr varScale="1">
        <p:scale>
          <a:sx n="76" d="100"/>
          <a:sy n="76" d="100"/>
        </p:scale>
        <p:origin x="-3342" y="-96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0880829015544E-2"/>
          <c:y val="2.25352112676056E-2"/>
          <c:w val="0.95336787564766801"/>
          <c:h val="0.966197183098592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D62828"/>
            </a:solidFill>
            <a:ln w="12632">
              <a:solidFill>
                <a:srgbClr val="00CCFF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D62828"/>
              </a:solidFill>
              <a:ln w="12632">
                <a:solidFill>
                  <a:srgbClr val="CCFFCC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D62828"/>
              </a:solidFill>
              <a:ln w="12632">
                <a:solidFill>
                  <a:srgbClr val="CCFFCC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D62828"/>
              </a:solidFill>
              <a:ln w="12632">
                <a:solidFill>
                  <a:srgbClr val="CCFFCC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D62828"/>
              </a:solidFill>
              <a:ln w="12632">
                <a:solidFill>
                  <a:srgbClr val="CCFFCC"/>
                </a:solidFill>
                <a:prstDash val="solid"/>
              </a:ln>
            </c:spPr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1.1100000000000001</c:v>
                </c:pt>
                <c:pt idx="1">
                  <c:v>0.31</c:v>
                </c:pt>
                <c:pt idx="2">
                  <c:v>0.2</c:v>
                </c:pt>
                <c:pt idx="3">
                  <c:v>0.56200000000000006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5303936"/>
        <c:axId val="90137728"/>
      </c:barChart>
      <c:catAx>
        <c:axId val="35303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12632">
            <a:solidFill>
              <a:srgbClr val="FFFF99"/>
            </a:solidFill>
            <a:prstDash val="solid"/>
          </a:ln>
        </c:spPr>
        <c:crossAx val="9013772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90137728"/>
        <c:scaling>
          <c:orientation val="minMax"/>
          <c:max val="2.4900000000000002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 w="9474">
            <a:noFill/>
          </a:ln>
        </c:spPr>
        <c:crossAx val="35303936"/>
        <c:crosses val="autoZero"/>
        <c:crossBetween val="between"/>
      </c:valAx>
      <c:spPr>
        <a:noFill/>
        <a:ln w="2526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4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133717518242296"/>
          <c:y val="4.1764085590229897E-3"/>
          <c:w val="0.56080626538270295"/>
          <c:h val="0.9973037183902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5"/>
            <c:invertIfNegative val="0"/>
            <c:bubble3D val="0"/>
          </c:dPt>
          <c:dLbls>
            <c:dLbl>
              <c:idx val="0"/>
              <c:layout>
                <c:manualLayout>
                  <c:x val="-7.2642300714685804E-2"/>
                  <c:y val="2.55079005620411E-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79</a:t>
                    </a:r>
                    <a:r>
                      <a:rPr lang="en-US" dirty="0" smtClean="0"/>
                      <a:t>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6020095345029"/>
                  <c:y val="3.240013529390460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61%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1060010022215"/>
                  <c:y val="6.479516900769679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59%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22381897307133"/>
                  <c:y val="2.55079005620411E-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52%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11254625895367"/>
                  <c:y val="6.479261821764059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43%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2%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Небезопасность подвижного состава частных маршрутчиков</c:v>
                </c:pt>
                <c:pt idx="1">
                  <c:v>Неприспособленность частных маршруток для перевозки льготных и маломобильных категорий граждан</c:v>
                </c:pt>
                <c:pt idx="2">
                  <c:v>Отсутствие комфортных условий перевозки пассажиров</c:v>
                </c:pt>
                <c:pt idx="3">
                  <c:v>Высокая стоимость проезда</c:v>
                </c:pt>
                <c:pt idx="4">
                  <c:v>Криминализация частных перевозок в столице</c:v>
                </c:pt>
                <c:pt idx="5">
                  <c:v>Затрудняюсь ответить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79.341317365269461</c:v>
                </c:pt>
                <c:pt idx="1">
                  <c:v>61.377245508982</c:v>
                </c:pt>
                <c:pt idx="2">
                  <c:v>58.532934131736504</c:v>
                </c:pt>
                <c:pt idx="3">
                  <c:v>51.646706586826348</c:v>
                </c:pt>
                <c:pt idx="4">
                  <c:v>42.514970059880127</c:v>
                </c:pt>
                <c:pt idx="5">
                  <c:v>1.9461077844311401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43558400"/>
        <c:axId val="161918336"/>
      </c:barChart>
      <c:catAx>
        <c:axId val="435584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50">
                <a:latin typeface="+mj-lt"/>
              </a:defRPr>
            </a:pPr>
            <a:endParaRPr lang="ru-RU"/>
          </a:p>
        </c:txPr>
        <c:crossAx val="161918336"/>
        <c:crosses val="autoZero"/>
        <c:auto val="1"/>
        <c:lblAlgn val="ctr"/>
        <c:lblOffset val="100"/>
        <c:noMultiLvlLbl val="0"/>
      </c:catAx>
      <c:valAx>
        <c:axId val="161918336"/>
        <c:scaling>
          <c:orientation val="minMax"/>
          <c:max val="90"/>
          <c:min val="0"/>
        </c:scaling>
        <c:delete val="1"/>
        <c:axPos val="t"/>
        <c:numFmt formatCode="#,##0" sourceLinked="1"/>
        <c:majorTickMark val="out"/>
        <c:minorTickMark val="none"/>
        <c:tickLblPos val="none"/>
        <c:crossAx val="43558400"/>
        <c:crosses val="autoZero"/>
        <c:crossBetween val="between"/>
        <c:majorUnit val="10"/>
        <c:min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423431710202"/>
          <c:y val="6.4336672702633102E-2"/>
          <c:w val="0.59535419267140299"/>
          <c:h val="0.6229377531932429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</c:spPr>
          <c:dPt>
            <c:idx val="1"/>
            <c:bubble3D val="0"/>
            <c:spPr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</c:spPr>
          </c:dPt>
          <c:dPt>
            <c:idx val="3"/>
            <c:bubble3D val="0"/>
            <c:spPr>
              <a:solidFill>
                <a:schemeClr val="accent3"/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6.7062369852139104E-3"/>
                  <c:y val="2.83597417611042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7549995191276902E-17"/>
                  <c:y val="-8.1147913360739496E-3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400" dirty="0" smtClean="0"/>
                      <a:t>67%</a:t>
                    </a:r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11%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Ситуация меня устраивает, не вижу никаких проблем </c:v>
                </c:pt>
                <c:pt idx="1">
                  <c:v>Ситуация меня не устраивает. Необходимы регулирование и надзор со стороны государства за этой сферой  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22</c:v>
                </c:pt>
                <c:pt idx="1">
                  <c:v>67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47"/>
        <c:holeSize val="50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0.47404</cdr:x>
      <cdr:y>0.05765</cdr:y>
    </cdr:from>
    <cdr:to>
      <cdr:x>0.92864</cdr:x>
      <cdr:y>0.22211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71633" y="262091"/>
          <a:ext cx="1027688" cy="747753"/>
        </a:xfrm>
        <a:prstGeom xmlns:a="http://schemas.openxmlformats.org/drawingml/2006/main" prst="rect">
          <a:avLst/>
        </a:prstGeom>
        <a:ln xmlns:a="http://schemas.openxmlformats.org/drawingml/2006/main" w="9525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0.18441</cdr:x>
      <cdr:y>0.29752</cdr:y>
    </cdr:from>
    <cdr:to>
      <cdr:x>0.63901</cdr:x>
      <cdr:y>0.46198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16881" y="1352673"/>
          <a:ext cx="1027688" cy="747753"/>
        </a:xfrm>
        <a:prstGeom xmlns:a="http://schemas.openxmlformats.org/drawingml/2006/main" prst="rect">
          <a:avLst/>
        </a:prstGeom>
        <a:ln xmlns:a="http://schemas.openxmlformats.org/drawingml/2006/main" w="9525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0.13596</cdr:x>
      <cdr:y>0.5338</cdr:y>
    </cdr:from>
    <cdr:to>
      <cdr:x>0.59056</cdr:x>
      <cdr:y>0.69826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07367" y="2426941"/>
          <a:ext cx="1027688" cy="747753"/>
        </a:xfrm>
        <a:prstGeom xmlns:a="http://schemas.openxmlformats.org/drawingml/2006/main" prst="rect">
          <a:avLst/>
        </a:prstGeom>
        <a:ln xmlns:a="http://schemas.openxmlformats.org/drawingml/2006/main" w="9525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0.25123</cdr:x>
      <cdr:y>0.76993</cdr:y>
    </cdr:from>
    <cdr:to>
      <cdr:x>0.68904</cdr:x>
      <cdr:y>0.93439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67952" y="3500512"/>
          <a:ext cx="989733" cy="747753"/>
        </a:xfrm>
        <a:prstGeom xmlns:a="http://schemas.openxmlformats.org/drawingml/2006/main" prst="rect">
          <a:avLst/>
        </a:prstGeom>
        <a:ln xmlns:a="http://schemas.openxmlformats.org/drawingml/2006/main" w="9525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5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55625" y="582613"/>
            <a:ext cx="5919788" cy="40973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68728" y="5002150"/>
            <a:ext cx="5984844" cy="13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267556" y="8940938"/>
            <a:ext cx="55715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3C3A632B-FBDE-46D4-BF6F-6D14421E6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824643" y="96193"/>
            <a:ext cx="6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25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57008" rtl="0" eaLnBrk="0" fontAlgn="base" hangingPunct="0">
      <a:spcBef>
        <a:spcPct val="0"/>
      </a:spcBef>
      <a:spcAft>
        <a:spcPct val="0"/>
      </a:spcAft>
      <a:buClr>
        <a:schemeClr val="tx2"/>
      </a:buClr>
      <a:defRPr sz="1700" kern="1200">
        <a:solidFill>
          <a:schemeClr val="tx1"/>
        </a:solidFill>
        <a:latin typeface="Arial" charset="0"/>
        <a:ea typeface="+mn-ea"/>
        <a:cs typeface="+mn-cs"/>
      </a:defRPr>
    </a:lvl1pPr>
    <a:lvl2pPr marL="125565" indent="-123869" algn="l" defTabSz="957008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700" kern="1200">
        <a:solidFill>
          <a:schemeClr val="tx1"/>
        </a:solidFill>
        <a:latin typeface="Arial" charset="0"/>
        <a:ea typeface="+mn-ea"/>
        <a:cs typeface="+mn-cs"/>
      </a:defRPr>
    </a:lvl2pPr>
    <a:lvl3pPr marL="320700" indent="-193438" algn="l" defTabSz="957008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700" kern="1200">
        <a:solidFill>
          <a:schemeClr val="tx1"/>
        </a:solidFill>
        <a:latin typeface="Arial" charset="0"/>
        <a:ea typeface="+mn-ea"/>
        <a:cs typeface="+mn-cs"/>
      </a:defRPr>
    </a:lvl3pPr>
    <a:lvl4pPr marL="456446" indent="-134050" algn="l" defTabSz="957008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700" kern="1200">
        <a:solidFill>
          <a:schemeClr val="tx1"/>
        </a:solidFill>
        <a:latin typeface="Arial" charset="0"/>
        <a:ea typeface="+mn-ea"/>
        <a:cs typeface="+mn-cs"/>
      </a:defRPr>
    </a:lvl4pPr>
    <a:lvl5pPr marL="580314" indent="-122171" algn="l" defTabSz="957008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700" kern="1200">
        <a:solidFill>
          <a:schemeClr val="tx1"/>
        </a:solidFill>
        <a:latin typeface="Arial" charset="0"/>
        <a:ea typeface="+mn-ea"/>
        <a:cs typeface="+mn-cs"/>
      </a:defRPr>
    </a:lvl5pPr>
    <a:lvl6pPr marL="2443426" algn="l" defTabSz="9773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32111" algn="l" defTabSz="9773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20796" algn="l" defTabSz="9773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09481" algn="l" defTabSz="9773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3818" indent="-286084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4337" indent="-228867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2070" indent="-228867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9805" indent="-228867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7540" indent="-22886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5274" indent="-22886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33009" indent="-22886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90743" indent="-22886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C82D0B-2745-43F5-A242-79DE1EE6F40C}" type="slidenum">
              <a:rPr lang="en-US" sz="1200"/>
              <a:pPr eaLnBrk="1" hangingPunct="1"/>
              <a:t>0</a:t>
            </a:fld>
            <a:endParaRPr lang="en-US" sz="1200" dirty="0"/>
          </a:p>
        </p:txBody>
      </p:sp>
      <p:sp>
        <p:nvSpPr>
          <p:cNvPr id="9219" name="Rectangle 9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5625" y="582613"/>
            <a:ext cx="5919788" cy="4097337"/>
          </a:xfrm>
          <a:ln/>
        </p:spPr>
      </p:sp>
      <p:sp>
        <p:nvSpPr>
          <p:cNvPr id="922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568728" y="5002149"/>
            <a:ext cx="5984844" cy="261610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9361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2419" y="2770"/>
            <a:ext cx="992775" cy="6886980"/>
          </a:xfrm>
          <a:prstGeom prst="rect">
            <a:avLst/>
          </a:prstGeom>
          <a:solidFill>
            <a:srgbClr val="D62828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pic>
        <p:nvPicPr>
          <p:cNvPr id="11" name="Picture 314" descr="https://webattach.mail.yandex.net/message_part_real/avtobusy_marshrutki2.jpg?sid=xafUSc1VAMEmSFCY9n8rrFL7YfTUOZHF6ncnwcvfWvaq2oK8SOGV%2ATA%2AI7gA47PcTjQXVjD9nchVpsbDWOTpww%3D%3D&amp;_uid=89256018&amp;exif_rotate=y&amp;hid=1.2&amp;ids=2500000005730959038&amp;name=avtobusy_marshrutki2.jpg&amp;no_disposition=y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94" y="-28980"/>
            <a:ext cx="9786655" cy="691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36" y="5854203"/>
            <a:ext cx="698504" cy="712474"/>
          </a:xfrm>
          <a:prstGeom prst="rect">
            <a:avLst/>
          </a:prstGeom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57961870"/>
              </p:ext>
            </p:extLst>
          </p:nvPr>
        </p:nvGraphicFramePr>
        <p:xfrm>
          <a:off x="1210" y="1208"/>
          <a:ext cx="1209" cy="1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5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10" y="1208"/>
                        <a:ext cx="1209" cy="12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692919" y="950607"/>
            <a:ext cx="7615580" cy="468249"/>
          </a:xfrm>
          <a:prstGeom prst="rect">
            <a:avLst/>
          </a:prstGeom>
          <a:ln w="3175">
            <a:miter lim="400000"/>
          </a:ln>
        </p:spPr>
        <p:txBody>
          <a:bodyPr wrap="square" lIns="0" tIns="0" rIns="0" bIns="0" anchor="t" anchorCtr="0">
            <a:noAutofit/>
          </a:bodyPr>
          <a:lstStyle>
            <a:lvl1pPr>
              <a:defRPr lang="en-US" sz="3000" kern="1200" noProof="0" dirty="0" smtClean="0">
                <a:solidFill>
                  <a:srgbClr val="FFFFFF"/>
                </a:solidFill>
                <a:latin typeface="FuturaDemiC"/>
                <a:ea typeface="FuturaDemiC"/>
                <a:cs typeface="FuturaDemiC"/>
              </a:defRPr>
            </a:lvl1pPr>
          </a:lstStyle>
          <a:p>
            <a:pPr lvl="0" defTabSz="444751">
              <a:lnSpc>
                <a:spcPct val="100000"/>
              </a:lnSpc>
            </a:pPr>
            <a:r>
              <a:rPr lang="en-US" noProof="0" dirty="0" smtClean="0"/>
              <a:t>Click to edit Master title style</a:t>
            </a:r>
          </a:p>
        </p:txBody>
      </p:sp>
      <p:pic>
        <p:nvPicPr>
          <p:cNvPr id="16417" name="Picture 33" descr="C:\Users\Natalya Trembovetska\Desktop\Untitled-7.png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27"/>
          <a:stretch/>
        </p:blipFill>
        <p:spPr bwMode="auto">
          <a:xfrm>
            <a:off x="5681268" y="5910430"/>
            <a:ext cx="4224732" cy="66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C:\Users\Ekaterina Pustovalov\Desktop\For Vadim\mt-mark-horizontal-ru-01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89" y="5494986"/>
            <a:ext cx="2094783" cy="139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319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2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96391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001242" y="234863"/>
            <a:ext cx="9424727" cy="327775"/>
          </a:xfrm>
          <a:prstGeom prst="rect">
            <a:avLst/>
          </a:prstGeom>
          <a:ln w="3175">
            <a:miter lim="400000"/>
          </a:ln>
        </p:spPr>
        <p:txBody>
          <a:bodyPr wrap="square" lIns="0" tIns="0" rIns="0" bIns="0" anchor="t" anchorCtr="0">
            <a:spAutoFit/>
          </a:bodyPr>
          <a:lstStyle>
            <a:lvl1pPr>
              <a:defRPr lang="en-US" sz="2100" kern="1200">
                <a:solidFill>
                  <a:srgbClr val="D62828"/>
                </a:solidFill>
                <a:latin typeface="FuturaDemiC"/>
                <a:ea typeface="FuturaDemiC"/>
                <a:cs typeface="FuturaDemiC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9513953" y="6513794"/>
            <a:ext cx="243726" cy="241481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53" tIns="35753" rIns="35753" bIns="35753" numCol="1" spcCol="29006" rtlCol="0" anchor="ctr">
            <a:spAutoFit/>
          </a:bodyPr>
          <a:lstStyle>
            <a:defPPr>
              <a:defRPr lang="en-US"/>
            </a:defPPr>
            <a:lvl1pPr lvl="0" latinLnBrk="1" hangingPunct="0">
              <a:defRPr sz="1800">
                <a:solidFill>
                  <a:schemeClr val="bg1">
                    <a:lumMod val="65000"/>
                  </a:schemeClr>
                </a:solidFill>
                <a:latin typeface="FuturaDemiC"/>
                <a:cs typeface="FuturaDemiC"/>
              </a:defRPr>
            </a:lvl1pPr>
          </a:lstStyle>
          <a:p>
            <a:pPr lvl="0"/>
            <a:fld id="{42C328C1-A84F-4A39-A664-DBA00541A8C6}" type="slidenum">
              <a:rPr lang="en-US" sz="1100" b="0" smtClean="0">
                <a:solidFill>
                  <a:srgbClr val="000000"/>
                </a:solidFill>
              </a:rPr>
              <a:pPr lvl="0"/>
              <a:t>‹#›</a:t>
            </a:fld>
            <a:endParaRPr lang="en-US" sz="1100" b="0" dirty="0">
              <a:solidFill>
                <a:srgbClr val="000000"/>
              </a:solidFill>
            </a:endParaRPr>
          </a:p>
        </p:txBody>
      </p:sp>
      <p:sp>
        <p:nvSpPr>
          <p:cNvPr id="6" name="Rectangle 286"/>
          <p:cNvSpPr>
            <a:spLocks noGrp="1" noChangeArrowheads="1"/>
          </p:cNvSpPr>
          <p:nvPr>
            <p:ph idx="1"/>
          </p:nvPr>
        </p:nvSpPr>
        <p:spPr bwMode="auto">
          <a:xfrm>
            <a:off x="1001242" y="1188286"/>
            <a:ext cx="8645984" cy="486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6393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vmlDrawing" Target="../drawings/vmlDrawing1.v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031924181"/>
              </p:ext>
            </p:extLst>
          </p:nvPr>
        </p:nvGraphicFramePr>
        <p:xfrm>
          <a:off x="1" y="0"/>
          <a:ext cx="175482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4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75482" cy="1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1242" y="1188286"/>
            <a:ext cx="8645984" cy="486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pic>
        <p:nvPicPr>
          <p:cNvPr id="24" name="Picture 7" descr="C:\Users\Natalya Trembovetska\Desktop\герб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54" y="6320615"/>
            <a:ext cx="319167" cy="37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Users\Ekaterina Pustovalov\Desktop\For Vadim\mt-mark-horizontal-ru2-0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16" y="6092690"/>
            <a:ext cx="1192762" cy="79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57008" rtl="0" eaLnBrk="1" fontAlgn="base" hangingPunct="1">
        <a:spcBef>
          <a:spcPct val="0"/>
        </a:spcBef>
        <a:spcAft>
          <a:spcPct val="0"/>
        </a:spcAft>
        <a:tabLst>
          <a:tab pos="288460" algn="l"/>
        </a:tabLst>
        <a:defRPr sz="21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57008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2pPr>
      <a:lvl3pPr algn="l" defTabSz="957008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3pPr>
      <a:lvl4pPr algn="l" defTabSz="957008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4pPr>
      <a:lvl5pPr algn="l" defTabSz="957008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5pPr>
      <a:lvl6pPr marL="488685" algn="l" defTabSz="957008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77371" algn="l" defTabSz="957008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466055" algn="l" defTabSz="957008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954741" algn="l" defTabSz="957008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57008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700" baseline="0">
          <a:solidFill>
            <a:srgbClr val="000000"/>
          </a:solidFill>
          <a:latin typeface="+mn-lt"/>
          <a:ea typeface="+mn-ea"/>
          <a:cs typeface="+mn-cs"/>
        </a:defRPr>
      </a:lvl1pPr>
      <a:lvl2pPr marL="207013" indent="-205317" algn="l" defTabSz="957008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25000"/>
        <a:buFont typeface="Arial" pitchFamily="34" charset="0"/>
        <a:buChar char="•"/>
        <a:defRPr sz="1700" baseline="0">
          <a:solidFill>
            <a:srgbClr val="000000"/>
          </a:solidFill>
          <a:latin typeface="+mn-lt"/>
        </a:defRPr>
      </a:lvl2pPr>
      <a:lvl3pPr marL="488685" indent="-279976" algn="l" defTabSz="957008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20000"/>
        <a:buFont typeface="Arial" pitchFamily="34" charset="0"/>
        <a:buChar char="•"/>
        <a:defRPr sz="1700" baseline="0">
          <a:solidFill>
            <a:srgbClr val="000000"/>
          </a:solidFill>
          <a:latin typeface="+mn-lt"/>
        </a:defRPr>
      </a:lvl3pPr>
      <a:lvl4pPr marL="656671" indent="-166288" algn="l" defTabSz="957008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20000"/>
        <a:buFont typeface="Arial" pitchFamily="34" charset="0"/>
        <a:buChar char="•"/>
        <a:defRPr sz="1700" baseline="0">
          <a:solidFill>
            <a:srgbClr val="000000"/>
          </a:solidFill>
          <a:latin typeface="+mn-lt"/>
        </a:defRPr>
      </a:lvl4pPr>
      <a:lvl5pPr marL="801443" indent="-139140" algn="l" defTabSz="957008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89000"/>
        <a:buFont typeface="Arial" pitchFamily="34" charset="0"/>
        <a:buChar char="•"/>
        <a:defRPr sz="1700" baseline="0">
          <a:solidFill>
            <a:srgbClr val="000000"/>
          </a:solidFill>
          <a:latin typeface="+mn-lt"/>
        </a:defRPr>
      </a:lvl5pPr>
      <a:lvl6pPr marL="801443" indent="-139140" algn="l" defTabSz="95700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 baseline="0">
          <a:solidFill>
            <a:schemeClr val="tx1"/>
          </a:solidFill>
          <a:latin typeface="+mn-lt"/>
        </a:defRPr>
      </a:lvl6pPr>
      <a:lvl7pPr marL="801443" indent="-139140" algn="l" defTabSz="95700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 baseline="0">
          <a:solidFill>
            <a:schemeClr val="tx1"/>
          </a:solidFill>
          <a:latin typeface="+mn-lt"/>
        </a:defRPr>
      </a:lvl7pPr>
      <a:lvl8pPr marL="801443" indent="-139140" algn="l" defTabSz="95700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 baseline="0">
          <a:solidFill>
            <a:schemeClr val="tx1"/>
          </a:solidFill>
          <a:latin typeface="+mn-lt"/>
        </a:defRPr>
      </a:lvl8pPr>
      <a:lvl9pPr marL="801443" indent="-139140" algn="l" defTabSz="95700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773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685" algn="l" defTabSz="9773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7371" algn="l" defTabSz="9773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6055" algn="l" defTabSz="9773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4741" algn="l" defTabSz="9773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3426" algn="l" defTabSz="9773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2111" algn="l" defTabSz="9773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796" algn="l" defTabSz="9773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9481" algn="l" defTabSz="9773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jpeg"/><Relationship Id="rId2" Type="http://schemas.openxmlformats.org/officeDocument/2006/relationships/tags" Target="../tags/tag2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1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2.png"/><Relationship Id="rId2" Type="http://schemas.openxmlformats.org/officeDocument/2006/relationships/tags" Target="../tags/tag2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1.jpe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tags" Target="../tags/tag29.xml"/><Relationship Id="rId7" Type="http://schemas.openxmlformats.org/officeDocument/2006/relationships/image" Target="../media/image44.jpeg"/><Relationship Id="rId12" Type="http://schemas.microsoft.com/office/2007/relationships/hdphoto" Target="../media/hdphoto8.wdp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.emf"/><Relationship Id="rId11" Type="http://schemas.openxmlformats.org/officeDocument/2006/relationships/image" Target="../media/image46.png"/><Relationship Id="rId5" Type="http://schemas.openxmlformats.org/officeDocument/2006/relationships/oleObject" Target="../embeddings/oleObject17.bin"/><Relationship Id="rId10" Type="http://schemas.microsoft.com/office/2007/relationships/hdphoto" Target="../media/hdphoto7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48.jpe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image" Target="../media/image47.jpeg"/><Relationship Id="rId2" Type="http://schemas.openxmlformats.org/officeDocument/2006/relationships/tags" Target="../tags/tag30.xml"/><Relationship Id="rId16" Type="http://schemas.openxmlformats.org/officeDocument/2006/relationships/image" Target="../media/image31.png"/><Relationship Id="rId1" Type="http://schemas.openxmlformats.org/officeDocument/2006/relationships/vmlDrawing" Target="../drawings/vmlDrawing15.v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image" Target="../media/image4.emf"/><Relationship Id="rId10" Type="http://schemas.openxmlformats.org/officeDocument/2006/relationships/tags" Target="../tags/tag38.xml"/><Relationship Id="rId19" Type="http://schemas.openxmlformats.org/officeDocument/2006/relationships/image" Target="../media/image49.jpe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1.jpeg"/><Relationship Id="rId2" Type="http://schemas.openxmlformats.org/officeDocument/2006/relationships/tags" Target="../tags/tag4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0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tags" Target="../tags/tag4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vmlDrawing" Target="../drawings/vmlDrawing17.v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10" Type="http://schemas.openxmlformats.org/officeDocument/2006/relationships/image" Target="../media/image54.jpeg"/><Relationship Id="rId4" Type="http://schemas.openxmlformats.org/officeDocument/2006/relationships/tags" Target="../tags/tag44.xml"/><Relationship Id="rId9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5.jp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6.jpeg"/><Relationship Id="rId5" Type="http://schemas.openxmlformats.org/officeDocument/2006/relationships/image" Target="../media/image9.emf"/><Relationship Id="rId4" Type="http://schemas.openxmlformats.org/officeDocument/2006/relationships/oleObject" Target="../embeddings/oleObject22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tags" Target="../tags/tag65.xml"/><Relationship Id="rId3" Type="http://schemas.openxmlformats.org/officeDocument/2006/relationships/tags" Target="../tags/tag50.xml"/><Relationship Id="rId21" Type="http://schemas.openxmlformats.org/officeDocument/2006/relationships/image" Target="../media/image9.emf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tags" Target="../tags/tag64.xml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20" Type="http://schemas.openxmlformats.org/officeDocument/2006/relationships/oleObject" Target="../embeddings/oleObject23.bin"/><Relationship Id="rId1" Type="http://schemas.openxmlformats.org/officeDocument/2006/relationships/vmlDrawing" Target="../drawings/vmlDrawing20.v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image" Target="../media/image59.png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23" Type="http://schemas.openxmlformats.org/officeDocument/2006/relationships/image" Target="../media/image58.png"/><Relationship Id="rId10" Type="http://schemas.openxmlformats.org/officeDocument/2006/relationships/tags" Target="../tags/tag57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6.png"/><Relationship Id="rId18" Type="http://schemas.openxmlformats.org/officeDocument/2006/relationships/chart" Target="../charts/chart1.xml"/><Relationship Id="rId3" Type="http://schemas.openxmlformats.org/officeDocument/2006/relationships/tags" Target="../tags/tag8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5.png"/><Relationship Id="rId17" Type="http://schemas.openxmlformats.org/officeDocument/2006/relationships/image" Target="../media/image11.emf"/><Relationship Id="rId2" Type="http://schemas.openxmlformats.org/officeDocument/2006/relationships/tags" Target="../tags/tag7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6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4.png"/><Relationship Id="rId5" Type="http://schemas.openxmlformats.org/officeDocument/2006/relationships/tags" Target="../tags/tag10.xml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tags" Target="../tags/tag9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jpeg"/><Relationship Id="rId5" Type="http://schemas.openxmlformats.org/officeDocument/2006/relationships/image" Target="../media/image9.emf"/><Relationship Id="rId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3" Type="http://schemas.openxmlformats.org/officeDocument/2006/relationships/tags" Target="../tags/tag13.xml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tags" Target="../tags/tag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emf"/><Relationship Id="rId11" Type="http://schemas.openxmlformats.org/officeDocument/2006/relationships/image" Target="../media/image24.jpe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3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tags" Target="../tags/tag15.xml"/><Relationship Id="rId7" Type="http://schemas.openxmlformats.org/officeDocument/2006/relationships/image" Target="../media/image4.emf"/><Relationship Id="rId2" Type="http://schemas.openxmlformats.org/officeDocument/2006/relationships/tags" Target="../tags/tag1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.xml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15.png"/><Relationship Id="rId3" Type="http://schemas.openxmlformats.org/officeDocument/2006/relationships/tags" Target="../tags/tag18.xml"/><Relationship Id="rId21" Type="http://schemas.openxmlformats.org/officeDocument/2006/relationships/image" Target="../media/image32.png"/><Relationship Id="rId7" Type="http://schemas.openxmlformats.org/officeDocument/2006/relationships/tags" Target="../tags/tag22.xml"/><Relationship Id="rId12" Type="http://schemas.openxmlformats.org/officeDocument/2006/relationships/image" Target="../media/image9.emf"/><Relationship Id="rId17" Type="http://schemas.openxmlformats.org/officeDocument/2006/relationships/image" Target="../media/image30.emf"/><Relationship Id="rId2" Type="http://schemas.openxmlformats.org/officeDocument/2006/relationships/tags" Target="../tags/tag17.xml"/><Relationship Id="rId16" Type="http://schemas.openxmlformats.org/officeDocument/2006/relationships/oleObject" Target="../embeddings/oleObject13.bin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10.vml"/><Relationship Id="rId6" Type="http://schemas.openxmlformats.org/officeDocument/2006/relationships/tags" Target="../tags/tag21.xml"/><Relationship Id="rId11" Type="http://schemas.openxmlformats.org/officeDocument/2006/relationships/oleObject" Target="../embeddings/oleObject11.bin"/><Relationship Id="rId5" Type="http://schemas.openxmlformats.org/officeDocument/2006/relationships/tags" Target="../tags/tag20.xml"/><Relationship Id="rId15" Type="http://schemas.openxmlformats.org/officeDocument/2006/relationships/image" Target="../media/image31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6.png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07/relationships/hdphoto" Target="../media/hdphoto4.wdp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12" Type="http://schemas.openxmlformats.org/officeDocument/2006/relationships/image" Target="../media/image36.png"/><Relationship Id="rId2" Type="http://schemas.openxmlformats.org/officeDocument/2006/relationships/tags" Target="../tags/tag2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3.png"/><Relationship Id="rId11" Type="http://schemas.microsoft.com/office/2007/relationships/hdphoto" Target="../media/hdphoto3.wdp"/><Relationship Id="rId5" Type="http://schemas.openxmlformats.org/officeDocument/2006/relationships/image" Target="../media/image9.emf"/><Relationship Id="rId10" Type="http://schemas.openxmlformats.org/officeDocument/2006/relationships/image" Target="../media/image35.png"/><Relationship Id="rId4" Type="http://schemas.openxmlformats.org/officeDocument/2006/relationships/oleObject" Target="../embeddings/oleObject14.bin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25822653"/>
              </p:ext>
            </p:extLst>
          </p:nvPr>
        </p:nvGraphicFramePr>
        <p:xfrm>
          <a:off x="1211" y="1209"/>
          <a:ext cx="1209" cy="1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1" y="1209"/>
                        <a:ext cx="1209" cy="12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64105" y="992461"/>
            <a:ext cx="7256214" cy="1373726"/>
          </a:xfrm>
          <a:prstGeom prst="rect">
            <a:avLst/>
          </a:prstGeom>
          <a:solidFill>
            <a:srgbClr val="D6282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92919" y="1082865"/>
            <a:ext cx="7127400" cy="1166951"/>
          </a:xfrm>
          <a:prstGeom prst="rect">
            <a:avLst/>
          </a:prstGeom>
          <a:ln w="3175">
            <a:miter lim="400000"/>
          </a:ln>
        </p:spPr>
        <p:txBody>
          <a:bodyPr wrap="square" lIns="0" tIns="0" rIns="0" bIns="0" anchor="t" anchorCtr="0">
            <a:noAutofit/>
          </a:bodyPr>
          <a:lstStyle>
            <a:lvl1pPr algn="l" defTabSz="957008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88460" algn="l"/>
              </a:tabLst>
              <a:defRPr lang="en-US" sz="3000" b="1" kern="1200" baseline="0" noProof="0" dirty="0" smtClean="0">
                <a:solidFill>
                  <a:srgbClr val="FFFFFF"/>
                </a:solidFill>
                <a:latin typeface="FuturaDemiC"/>
                <a:ea typeface="FuturaDemiC"/>
                <a:cs typeface="FuturaDemiC"/>
              </a:defRPr>
            </a:lvl1pPr>
            <a:lvl2pPr algn="l" defTabSz="957008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2pPr>
            <a:lvl3pPr algn="l" defTabSz="957008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3pPr>
            <a:lvl4pPr algn="l" defTabSz="957008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4pPr>
            <a:lvl5pPr algn="l" defTabSz="957008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5pPr>
            <a:lvl6pPr marL="488685" algn="l" defTabSz="957008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6pPr>
            <a:lvl7pPr marL="977371" algn="l" defTabSz="957008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7pPr>
            <a:lvl8pPr marL="1466055" algn="l" defTabSz="957008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8pPr>
            <a:lvl9pPr marL="1954741" algn="l" defTabSz="957008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3200" dirty="0"/>
              <a:t>Новая модель управления</a:t>
            </a:r>
            <a:br>
              <a:rPr lang="ru-RU" sz="3200" dirty="0"/>
            </a:br>
            <a:r>
              <a:rPr lang="ru-RU" sz="3200" dirty="0"/>
              <a:t>коммерческими перевозчиками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64105" y="3239100"/>
            <a:ext cx="3805337" cy="943684"/>
          </a:xfrm>
          <a:prstGeom prst="rect">
            <a:avLst/>
          </a:prstGeom>
          <a:solidFill>
            <a:srgbClr val="D6282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1" name="Rectangle 1027"/>
          <p:cNvSpPr txBox="1">
            <a:spLocks noChangeArrowheads="1"/>
          </p:cNvSpPr>
          <p:nvPr/>
        </p:nvSpPr>
        <p:spPr bwMode="auto">
          <a:xfrm>
            <a:off x="1692920" y="3387776"/>
            <a:ext cx="3325648" cy="646331"/>
          </a:xfrm>
          <a:prstGeom prst="rect">
            <a:avLst/>
          </a:prstGeom>
          <a:noFill/>
          <a:ln w="3175">
            <a:noFill/>
            <a:miter lim="4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1257071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2500" kern="1200" baseline="0" noProof="0" dirty="0" smtClean="0">
                <a:solidFill>
                  <a:srgbClr val="FEFEFE"/>
                </a:solidFill>
                <a:latin typeface="Arial" charset="0"/>
                <a:ea typeface="+mn-ea"/>
                <a:cs typeface="+mn-cs"/>
              </a:defRPr>
            </a:lvl1pPr>
            <a:lvl2pPr marL="271920" indent="-269692" algn="l" defTabSz="1257071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Arial" pitchFamily="34" charset="0"/>
              <a:buChar char="•"/>
              <a:defRPr sz="2200" baseline="0">
                <a:solidFill>
                  <a:srgbClr val="000000"/>
                </a:solidFill>
                <a:latin typeface="+mn-lt"/>
              </a:defRPr>
            </a:lvl2pPr>
            <a:lvl3pPr marL="641909" indent="-367761" algn="l" defTabSz="1257071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defRPr sz="2200" baseline="0">
                <a:solidFill>
                  <a:srgbClr val="000000"/>
                </a:solidFill>
                <a:latin typeface="+mn-lt"/>
              </a:defRPr>
            </a:lvl3pPr>
            <a:lvl4pPr marL="862566" indent="-218427" algn="l" defTabSz="1257071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defRPr sz="2200" baseline="0">
                <a:solidFill>
                  <a:srgbClr val="000000"/>
                </a:solidFill>
                <a:latin typeface="+mn-lt"/>
              </a:defRPr>
            </a:lvl4pPr>
            <a:lvl5pPr marL="1052730" indent="-182766" algn="l" defTabSz="1257071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9000"/>
              <a:buFont typeface="Arial" pitchFamily="34" charset="0"/>
              <a:buChar char="•"/>
              <a:defRPr sz="2200" baseline="0">
                <a:solidFill>
                  <a:srgbClr val="000000"/>
                </a:solidFill>
                <a:latin typeface="+mn-lt"/>
              </a:defRPr>
            </a:lvl5pPr>
            <a:lvl6pPr marL="1052730" indent="-182766" algn="l" defTabSz="1257071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200" baseline="0">
                <a:solidFill>
                  <a:schemeClr val="tx1"/>
                </a:solidFill>
                <a:latin typeface="+mn-lt"/>
              </a:defRPr>
            </a:lvl6pPr>
            <a:lvl7pPr marL="1052730" indent="-182766" algn="l" defTabSz="1257071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200" baseline="0">
                <a:solidFill>
                  <a:schemeClr val="tx1"/>
                </a:solidFill>
                <a:latin typeface="+mn-lt"/>
              </a:defRPr>
            </a:lvl7pPr>
            <a:lvl8pPr marL="1052730" indent="-182766" algn="l" defTabSz="1257071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200" baseline="0">
                <a:solidFill>
                  <a:schemeClr val="tx1"/>
                </a:solidFill>
                <a:latin typeface="+mn-lt"/>
              </a:defRPr>
            </a:lvl8pPr>
            <a:lvl9pPr marL="1052730" indent="-182766" algn="l" defTabSz="1257071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2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400" dirty="0" smtClean="0">
                <a:solidFill>
                  <a:schemeClr val="bg1"/>
                </a:solidFill>
              </a:rPr>
              <a:t>Департамент транспорта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и развития дорожно-транспортной 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инфраструктуры города Москвы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21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388394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94" descr="C:\Users\Natalya Trembovetska\Desktop\EPS\Город\shutterstock_145767566 [Converted].pn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" r="33104"/>
          <a:stretch/>
        </p:blipFill>
        <p:spPr bwMode="auto">
          <a:xfrm>
            <a:off x="-1" y="2289872"/>
            <a:ext cx="4673601" cy="184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242" y="234863"/>
            <a:ext cx="8655521" cy="646331"/>
          </a:xfrm>
          <a:ln w="3175">
            <a:miter lim="400000"/>
          </a:ln>
        </p:spPr>
        <p:txBody>
          <a:bodyPr wrap="square" lIns="0" tIns="0" rIns="0" bIns="0" anchor="t" anchorCtr="0">
            <a:spAutoFit/>
          </a:bodyPr>
          <a:lstStyle/>
          <a:p>
            <a:r>
              <a:rPr lang="ru-RU" dirty="0"/>
              <a:t>Нерегулируемое количество автобусов малой вместимости создает дополнительную нагрузку на улично-дорожную сеть</a:t>
            </a:r>
            <a:endParaRPr lang="en-US" dirty="0"/>
          </a:p>
        </p:txBody>
      </p:sp>
      <p:pic>
        <p:nvPicPr>
          <p:cNvPr id="57346" name="Picture 2" descr="C:\Users\Natalya Trembovetska\Desktop\WRM\слайд 6 карт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33" y="1050791"/>
            <a:ext cx="2601467" cy="334159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228600" dist="38100" dir="2700000" algn="tl" rotWithShape="0">
              <a:prstClr val="black">
                <a:alpha val="2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7" name="Picture 3" descr="C:\Users\Natalya Trembovetska\Desktop\WRM\слайд 6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2" r="5548"/>
          <a:stretch/>
        </p:blipFill>
        <p:spPr bwMode="auto">
          <a:xfrm>
            <a:off x="5016501" y="3801925"/>
            <a:ext cx="4622799" cy="196072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228600" dist="38100" dir="2700000" algn="tl" rotWithShape="0">
              <a:prstClr val="black">
                <a:alpha val="2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2"/>
          <p:cNvSpPr txBox="1">
            <a:spLocks/>
          </p:cNvSpPr>
          <p:nvPr/>
        </p:nvSpPr>
        <p:spPr>
          <a:xfrm>
            <a:off x="5016501" y="1320373"/>
            <a:ext cx="4356100" cy="1891655"/>
          </a:xfrm>
          <a:prstGeom prst="wedgeRectCallout">
            <a:avLst>
              <a:gd name="adj1" fmla="val -7571"/>
              <a:gd name="adj2" fmla="val 71012"/>
            </a:avLst>
          </a:prstGeom>
          <a:solidFill>
            <a:srgbClr val="BCBCBC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0" tIns="72000" rIns="396000" bIns="72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800" dirty="0">
                <a:solidFill>
                  <a:schemeClr val="bg1"/>
                </a:solidFill>
              </a:rPr>
              <a:t>Ожидающие на остановке маршрутки </a:t>
            </a:r>
            <a:r>
              <a:rPr lang="ru-RU" sz="2400" b="1" dirty="0">
                <a:solidFill>
                  <a:schemeClr val="accent4"/>
                </a:solidFill>
              </a:rPr>
              <a:t>мешают всему потоку машин </a:t>
            </a:r>
            <a:r>
              <a:rPr lang="ru-RU" sz="1800" dirty="0">
                <a:solidFill>
                  <a:schemeClr val="bg1"/>
                </a:solidFill>
              </a:rPr>
              <a:t>и остальному общественному транспорту</a:t>
            </a:r>
          </a:p>
        </p:txBody>
      </p:sp>
      <p:sp>
        <p:nvSpPr>
          <p:cNvPr id="9" name="Rectangle 12"/>
          <p:cNvSpPr txBox="1">
            <a:spLocks/>
          </p:cNvSpPr>
          <p:nvPr/>
        </p:nvSpPr>
        <p:spPr>
          <a:xfrm>
            <a:off x="1039813" y="4559299"/>
            <a:ext cx="3633787" cy="1584351"/>
          </a:xfrm>
          <a:prstGeom prst="wedgeRectCallout">
            <a:avLst>
              <a:gd name="adj1" fmla="val -7425"/>
              <a:gd name="adj2" fmla="val -80009"/>
            </a:avLst>
          </a:prstGeom>
          <a:solidFill>
            <a:srgbClr val="BCBCBC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0" tIns="72000" rIns="396000" bIns="72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800" dirty="0">
                <a:solidFill>
                  <a:schemeClr val="bg1"/>
                </a:solidFill>
              </a:rPr>
              <a:t>Более </a:t>
            </a:r>
            <a:r>
              <a:rPr lang="ru-RU" sz="2400" b="1" dirty="0">
                <a:solidFill>
                  <a:schemeClr val="accent4"/>
                </a:solidFill>
              </a:rPr>
              <a:t>4,5 тыс. </a:t>
            </a:r>
            <a:r>
              <a:rPr lang="ru-RU" sz="1800" dirty="0" smtClean="0">
                <a:solidFill>
                  <a:schemeClr val="bg1"/>
                </a:solidFill>
              </a:rPr>
              <a:t>автобусов </a:t>
            </a:r>
            <a:r>
              <a:rPr lang="ru-RU" sz="1800" dirty="0">
                <a:solidFill>
                  <a:schemeClr val="bg1"/>
                </a:solidFill>
              </a:rPr>
              <a:t>малой </a:t>
            </a:r>
            <a:r>
              <a:rPr lang="ru-RU" sz="1800" dirty="0" smtClean="0">
                <a:solidFill>
                  <a:schemeClr val="bg1"/>
                </a:solidFill>
              </a:rPr>
              <a:t>вместимости 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ru-RU" sz="1800" dirty="0" smtClean="0">
                <a:solidFill>
                  <a:schemeClr val="bg1"/>
                </a:solidFill>
              </a:rPr>
              <a:t>каждый </a:t>
            </a:r>
            <a:r>
              <a:rPr lang="ru-RU" sz="1800" dirty="0">
                <a:solidFill>
                  <a:schemeClr val="bg1"/>
                </a:solidFill>
              </a:rPr>
              <a:t>день на основных загруженных магистралях</a:t>
            </a:r>
          </a:p>
        </p:txBody>
      </p:sp>
    </p:spTree>
    <p:extLst>
      <p:ext uri="{BB962C8B-B14F-4D97-AF65-F5344CB8AC3E}">
        <p14:creationId xmlns:p14="http://schemas.microsoft.com/office/powerpoint/2010/main" val="253665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1242" y="234863"/>
            <a:ext cx="9424727" cy="646331"/>
          </a:xfrm>
        </p:spPr>
        <p:txBody>
          <a:bodyPr/>
          <a:lstStyle/>
          <a:p>
            <a:r>
              <a:rPr lang="ru-RU" dirty="0" smtClean="0"/>
              <a:t>Социология. Пассажирские перевозки в частных маршрутках </a:t>
            </a:r>
            <a:br>
              <a:rPr lang="ru-RU" dirty="0" smtClean="0"/>
            </a:br>
            <a:r>
              <a:rPr lang="ru-RU" dirty="0" smtClean="0"/>
              <a:t>глазами москвичей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44555" y="1024427"/>
            <a:ext cx="2507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Что москвичи думают о частных пассажирских перевозках? </a:t>
            </a:r>
            <a:endParaRPr lang="ru-RU" sz="1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016608" y="1033073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Аспекты не устаивающие пассажиров</a:t>
            </a:r>
            <a:endParaRPr lang="ru-RU" sz="1000" b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25962339"/>
              </p:ext>
            </p:extLst>
          </p:nvPr>
        </p:nvGraphicFramePr>
        <p:xfrm>
          <a:off x="3892076" y="1438698"/>
          <a:ext cx="2985368" cy="3920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938904279"/>
              </p:ext>
            </p:extLst>
          </p:nvPr>
        </p:nvGraphicFramePr>
        <p:xfrm>
          <a:off x="512446" y="1433183"/>
          <a:ext cx="3468530" cy="2723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Стрелка вправо 12"/>
          <p:cNvSpPr/>
          <p:nvPr/>
        </p:nvSpPr>
        <p:spPr>
          <a:xfrm>
            <a:off x="3027655" y="2209559"/>
            <a:ext cx="532268" cy="484632"/>
          </a:xfrm>
          <a:prstGeom prst="rightArrow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74334" y="6345576"/>
            <a:ext cx="1906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Источник данных: РОМИР</a:t>
            </a:r>
            <a:endParaRPr lang="ru-RU" sz="11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95302" y="3434287"/>
            <a:ext cx="312035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>
              <a:buClr>
                <a:schemeClr val="accent2"/>
              </a:buClr>
              <a:buSzPct val="120000"/>
              <a:buFont typeface="Wingdings" pitchFamily="2" charset="2"/>
              <a:buChar char="§"/>
              <a:tabLst>
                <a:tab pos="0" algn="l"/>
              </a:tabLst>
            </a:pPr>
            <a:r>
              <a:rPr lang="ru-RU" sz="1200" dirty="0" smtClean="0"/>
              <a:t>67% респондентов не устраивает ситуация на рынке частных перевозок</a:t>
            </a:r>
          </a:p>
          <a:p>
            <a:pPr marL="182563" indent="-182563" algn="just">
              <a:buClr>
                <a:schemeClr val="accent2"/>
              </a:buClr>
              <a:buSzPct val="120000"/>
              <a:buFont typeface="Wingdings" pitchFamily="2" charset="2"/>
              <a:buChar char="§"/>
              <a:tabLst>
                <a:tab pos="0" algn="l"/>
              </a:tabLst>
            </a:pPr>
            <a:endParaRPr lang="ru-RU" sz="1200" dirty="0"/>
          </a:p>
          <a:p>
            <a:pPr algn="just">
              <a:buClr>
                <a:schemeClr val="accent2"/>
              </a:buClr>
              <a:buSzPct val="120000"/>
              <a:tabLst>
                <a:tab pos="0" algn="l"/>
              </a:tabLst>
            </a:pPr>
            <a:endParaRPr lang="ru-RU" sz="1200" dirty="0"/>
          </a:p>
          <a:p>
            <a:pPr marL="182563" indent="-182563" algn="just">
              <a:buClr>
                <a:schemeClr val="accent2"/>
              </a:buClr>
              <a:buSzPct val="120000"/>
              <a:buFont typeface="Wingdings" pitchFamily="2" charset="2"/>
              <a:buChar char="§"/>
              <a:tabLst>
                <a:tab pos="0" algn="l"/>
              </a:tabLst>
            </a:pPr>
            <a:r>
              <a:rPr lang="ru-RU" sz="1200" dirty="0" smtClean="0"/>
              <a:t>22% респондентов считают ситуацию на рынке частных перевозок удовлетворительной </a:t>
            </a:r>
          </a:p>
          <a:p>
            <a:pPr marL="182563" indent="-182563" algn="just">
              <a:buClr>
                <a:schemeClr val="accent2"/>
              </a:buClr>
              <a:buSzPct val="120000"/>
              <a:buFont typeface="Wingdings" pitchFamily="2" charset="2"/>
              <a:buChar char="§"/>
              <a:tabLst>
                <a:tab pos="0" algn="l"/>
              </a:tabLst>
            </a:pPr>
            <a:endParaRPr lang="ru-RU" sz="1200" dirty="0" smtClean="0"/>
          </a:p>
          <a:p>
            <a:pPr marL="182563" indent="-182563" algn="just">
              <a:buClr>
                <a:schemeClr val="accent2"/>
              </a:buClr>
              <a:buSzPct val="120000"/>
              <a:buFont typeface="Wingdings" pitchFamily="2" charset="2"/>
              <a:buChar char="§"/>
              <a:tabLst>
                <a:tab pos="0" algn="l"/>
              </a:tabLst>
            </a:pPr>
            <a:r>
              <a:rPr lang="ru-RU" sz="1200" dirty="0" smtClean="0"/>
              <a:t>11% респондентов затруднились с ответом</a:t>
            </a:r>
          </a:p>
          <a:p>
            <a:pPr marL="182563" indent="-182563" algn="just">
              <a:buClr>
                <a:schemeClr val="accent2"/>
              </a:buClr>
              <a:buSzPct val="120000"/>
              <a:buFont typeface="Wingdings" pitchFamily="2" charset="2"/>
              <a:buChar char="§"/>
              <a:tabLst>
                <a:tab pos="0" algn="l"/>
              </a:tabLst>
            </a:pP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66344" y="1090434"/>
            <a:ext cx="2825356" cy="4878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 smtClean="0"/>
              <a:t>Две трети респондентов (67%) ответили</a:t>
            </a:r>
            <a:r>
              <a:rPr lang="ru-RU" sz="1400" dirty="0"/>
              <a:t>, что ситуация на рынке </a:t>
            </a:r>
            <a:r>
              <a:rPr lang="ru-RU" sz="1400" dirty="0" smtClean="0"/>
              <a:t>частных пассажирских </a:t>
            </a:r>
            <a:r>
              <a:rPr lang="ru-RU" sz="1400" dirty="0"/>
              <a:t>перевозок </a:t>
            </a:r>
            <a:r>
              <a:rPr lang="ru-RU" sz="1400" dirty="0" smtClean="0"/>
              <a:t>их </a:t>
            </a:r>
            <a:r>
              <a:rPr lang="ru-RU" sz="1400" dirty="0"/>
              <a:t>не устраивает и </a:t>
            </a:r>
            <a:r>
              <a:rPr lang="ru-RU" sz="1400" u="sng" dirty="0"/>
              <a:t>необходимо регулирование и надзор со стороны </a:t>
            </a:r>
            <a:r>
              <a:rPr lang="ru-RU" sz="1400" u="sng" dirty="0" smtClean="0"/>
              <a:t>государства</a:t>
            </a:r>
            <a:r>
              <a:rPr lang="ru-RU" sz="1400" dirty="0" smtClean="0"/>
              <a:t>. </a:t>
            </a:r>
          </a:p>
          <a:p>
            <a:pPr lvl="0" algn="just"/>
            <a:endParaRPr lang="ru-RU" sz="1400" dirty="0"/>
          </a:p>
          <a:p>
            <a:pPr lvl="0" algn="just"/>
            <a:r>
              <a:rPr lang="ru-RU" sz="1400" dirty="0"/>
              <a:t>Из наиболее проблемных зон, требующих изменений, люди отметили: небезопасный подвижной состав (79</a:t>
            </a:r>
            <a:r>
              <a:rPr lang="ru-RU" sz="1400" dirty="0" smtClean="0"/>
              <a:t>%</a:t>
            </a:r>
            <a:r>
              <a:rPr lang="en-US" sz="1400" dirty="0" smtClean="0"/>
              <a:t> </a:t>
            </a:r>
            <a:r>
              <a:rPr lang="ru-RU" sz="1400" dirty="0" smtClean="0"/>
              <a:t>респондентов)</a:t>
            </a:r>
            <a:r>
              <a:rPr lang="ru-RU" sz="1400" dirty="0"/>
              <a:t>, неприспособленность частных маршруток для перевозки льготников и маломобильных групп граждан (61</a:t>
            </a:r>
            <a:r>
              <a:rPr lang="ru-RU" sz="1400" dirty="0" smtClean="0"/>
              <a:t>% респондентов)</a:t>
            </a:r>
            <a:r>
              <a:rPr lang="ru-RU" sz="1400" dirty="0"/>
              <a:t>, некомфортный салон (59</a:t>
            </a:r>
            <a:r>
              <a:rPr lang="ru-RU" sz="1400" dirty="0" smtClean="0"/>
              <a:t>% респондентов) </a:t>
            </a:r>
            <a:r>
              <a:rPr lang="ru-RU" sz="1400" dirty="0"/>
              <a:t>и высокая стоимость проезда </a:t>
            </a:r>
            <a:r>
              <a:rPr lang="en-US" sz="1400" dirty="0"/>
              <a:t>(52</a:t>
            </a:r>
            <a:r>
              <a:rPr lang="ru-RU" sz="1400" dirty="0" smtClean="0"/>
              <a:t>% респондентов</a:t>
            </a:r>
            <a:r>
              <a:rPr lang="en-US" sz="1400" dirty="0" smtClean="0"/>
              <a:t>)</a:t>
            </a:r>
            <a:r>
              <a:rPr lang="ru-RU" sz="1400" dirty="0"/>
              <a:t>.</a:t>
            </a:r>
          </a:p>
          <a:p>
            <a:r>
              <a:rPr lang="ru-RU" dirty="0"/>
              <a:t>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4498" y="3484068"/>
            <a:ext cx="233046" cy="242102"/>
          </a:xfrm>
          <a:prstGeom prst="roundRect">
            <a:avLst/>
          </a:prstGeom>
          <a:solidFill>
            <a:srgbClr val="D62828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17196" y="4245406"/>
            <a:ext cx="233046" cy="242102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15925" y="4980826"/>
            <a:ext cx="233046" cy="24210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78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67488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5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решить данную проблему?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27165" y="-552916"/>
            <a:ext cx="338170" cy="5755422"/>
          </a:xfrm>
          <a:prstGeom prst="rect">
            <a:avLst/>
          </a:prstGeom>
          <a:ln w="3175">
            <a:miter lim="400000"/>
          </a:ln>
        </p:spPr>
        <p:txBody>
          <a:bodyPr wrap="square" lIns="0" tIns="0" rIns="0" bIns="0" anchor="t" anchorCtr="0">
            <a:spAutoFit/>
          </a:bodyPr>
          <a:lstStyle>
            <a:lvl1pPr algn="l" defTabSz="895281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54" algn="l"/>
              </a:tabLst>
              <a:defRPr lang="en-US" sz="2000" b="1" kern="1200" baseline="0">
                <a:solidFill>
                  <a:srgbClr val="D62828"/>
                </a:solidFill>
                <a:latin typeface="FuturaDemiC"/>
                <a:ea typeface="FuturaDemiC"/>
                <a:cs typeface="FuturaDemiC"/>
              </a:defRPr>
            </a:lvl1pPr>
            <a:lvl2pPr algn="l" defTabSz="895281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defTabSz="895281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defTabSz="895281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defTabSz="895281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165" algn="l" defTabSz="895281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331" algn="l" defTabSz="895281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494" algn="l" defTabSz="895281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660" algn="l" defTabSz="895281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ru-RU" sz="37400" kern="5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endParaRPr lang="ru-RU" sz="37400" kern="5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16880" y="1761576"/>
            <a:ext cx="7558557" cy="1477328"/>
          </a:xfr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“Необходимо создать </a:t>
            </a:r>
            <a:r>
              <a:rPr lang="ru-RU" sz="2400" b="1" i="1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единое правовое поле </a:t>
            </a:r>
            <a:r>
              <a:rPr lang="ru-RU" sz="2400" i="1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для частных операторов общественного транспорта в Москве, с </a:t>
            </a:r>
            <a:r>
              <a:rPr lang="ru-RU" sz="2400" b="1" i="1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едиными требованиями </a:t>
            </a:r>
            <a:r>
              <a:rPr lang="ru-RU" sz="2400" i="1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 к качеству услуг для пассажиров”</a:t>
            </a:r>
            <a:endParaRPr lang="en-US" sz="2400" i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921000" y="3461648"/>
            <a:ext cx="61339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281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93661" indent="-192074" algn="l" defTabSz="895281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Arial" pitchFamily="34" charset="0"/>
              <a:buChar char="•"/>
              <a:defRPr sz="1600" baseline="0">
                <a:solidFill>
                  <a:srgbClr val="000000"/>
                </a:solidFill>
                <a:latin typeface="+mn-lt"/>
              </a:defRPr>
            </a:lvl2pPr>
            <a:lvl3pPr marL="457165" indent="-261918" algn="l" defTabSz="895281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defRPr sz="1600" baseline="0">
                <a:solidFill>
                  <a:srgbClr val="000000"/>
                </a:solidFill>
                <a:latin typeface="+mn-lt"/>
              </a:defRPr>
            </a:lvl3pPr>
            <a:lvl4pPr marL="614316" indent="-155562" algn="l" defTabSz="895281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defRPr sz="1600" baseline="0">
                <a:solidFill>
                  <a:srgbClr val="000000"/>
                </a:solidFill>
                <a:latin typeface="+mn-lt"/>
              </a:defRPr>
            </a:lvl4pPr>
            <a:lvl5pPr marL="749750" indent="-130165" algn="l" defTabSz="895281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9000"/>
              <a:buFont typeface="Arial" pitchFamily="34" charset="0"/>
              <a:buChar char="•"/>
              <a:defRPr sz="1600" baseline="0">
                <a:solidFill>
                  <a:srgbClr val="000000"/>
                </a:solidFill>
                <a:latin typeface="+mn-lt"/>
              </a:defRPr>
            </a:lvl5pPr>
            <a:lvl6pPr marL="749750" indent="-130165" algn="l" defTabSz="895281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50" indent="-130165" algn="l" defTabSz="895281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50" indent="-130165" algn="l" defTabSz="895281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50" indent="-130165" algn="l" defTabSz="895281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ru-RU" sz="2100" b="1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Рекомендации Международного экспертного </a:t>
            </a:r>
            <a:br>
              <a:rPr lang="ru-RU" sz="2100" b="1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</a:br>
            <a:r>
              <a:rPr lang="ru-RU" sz="2100" b="1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совета по вопросам транспорта</a:t>
            </a:r>
            <a:endParaRPr lang="ru-RU" sz="2100" b="1" dirty="0">
              <a:solidFill>
                <a:schemeClr val="tx1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97282" name="Picture 2" descr="http://hk.isafyi.com/files/2013/01/Singapore-Flag-Button-300x3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73" y="4396334"/>
            <a:ext cx="555403" cy="55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4" name="Picture 4" descr="http://www.socrates.cz/mkportal/templates/default/images/lng-eu/Austri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400" y="4403651"/>
            <a:ext cx="508500" cy="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6" name="Picture 6" descr="http://www.bigcheesebadges.com/images/norway_norwegian_fla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914" y="4448378"/>
            <a:ext cx="419046" cy="41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1001242" y="4009423"/>
            <a:ext cx="2643658" cy="8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0" tIns="72000" rIns="72000" bIns="7200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7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07013" indent="-205317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2pPr>
            <a:lvl3pPr marL="488685" indent="-279976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3pPr>
            <a:lvl4pPr marL="656671" indent="-166288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4pPr>
            <a:lvl5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9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5pPr>
            <a:lvl6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6pPr>
            <a:lvl7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7pPr>
            <a:lvl8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8pPr>
            <a:lvl9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1696" lvl="1" indent="0">
              <a:buNone/>
            </a:pPr>
            <a:r>
              <a:rPr lang="ru-RU" sz="1400" b="1" dirty="0"/>
              <a:t>Габриеле </a:t>
            </a:r>
            <a:r>
              <a:rPr lang="ru-RU" sz="1400" b="1" dirty="0" err="1"/>
              <a:t>Домшитц</a:t>
            </a:r>
            <a:endParaRPr lang="ru-RU" sz="1400" b="1" dirty="0"/>
          </a:p>
          <a:p>
            <a:pPr marL="1696" lvl="1" indent="0">
              <a:buNone/>
            </a:pPr>
            <a:r>
              <a:rPr lang="ru-RU" sz="1400" b="1" dirty="0"/>
              <a:t>Вена, Австрия</a:t>
            </a:r>
            <a:endParaRPr lang="en-US" sz="1400" b="1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3884142" y="4009423"/>
            <a:ext cx="2643658" cy="8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0" tIns="72000" rIns="72000" bIns="7200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7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07013" indent="-205317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2pPr>
            <a:lvl3pPr marL="488685" indent="-279976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3pPr>
            <a:lvl4pPr marL="656671" indent="-166288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4pPr>
            <a:lvl5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9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5pPr>
            <a:lvl6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6pPr>
            <a:lvl7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7pPr>
            <a:lvl8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8pPr>
            <a:lvl9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1696" lvl="1" indent="0">
              <a:buNone/>
            </a:pPr>
            <a:r>
              <a:rPr lang="ru-RU" sz="1400" b="1" dirty="0" err="1" smtClean="0"/>
              <a:t>Мохиндер</a:t>
            </a:r>
            <a:r>
              <a:rPr lang="ru-RU" sz="1400" b="1" dirty="0" smtClean="0"/>
              <a:t> Сингх</a:t>
            </a:r>
            <a:endParaRPr lang="ru-RU" sz="1400" b="1" dirty="0"/>
          </a:p>
          <a:p>
            <a:pPr marL="1696" lvl="1" indent="0">
              <a:buNone/>
            </a:pPr>
            <a:r>
              <a:rPr lang="ru-RU" sz="1400" b="1" dirty="0" smtClean="0"/>
              <a:t>Сингапур</a:t>
            </a:r>
            <a:endParaRPr lang="en-US" sz="1400" b="1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6716242" y="4009423"/>
            <a:ext cx="2643658" cy="8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0" tIns="72000" rIns="72000" bIns="7200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7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07013" indent="-205317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2pPr>
            <a:lvl3pPr marL="488685" indent="-279976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3pPr>
            <a:lvl4pPr marL="656671" indent="-166288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4pPr>
            <a:lvl5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9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5pPr>
            <a:lvl6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6pPr>
            <a:lvl7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7pPr>
            <a:lvl8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8pPr>
            <a:lvl9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1696" lvl="1" indent="0">
              <a:buNone/>
            </a:pPr>
            <a:r>
              <a:rPr lang="ru-RU" sz="1400" b="1" dirty="0" smtClean="0"/>
              <a:t>Тор </a:t>
            </a:r>
            <a:r>
              <a:rPr lang="ru-RU" sz="1400" b="1" dirty="0" err="1" smtClean="0"/>
              <a:t>Хаатвейт</a:t>
            </a:r>
            <a:endParaRPr lang="ru-RU" sz="1400" b="1" dirty="0" smtClean="0"/>
          </a:p>
          <a:p>
            <a:pPr marL="1696" lvl="1" indent="0">
              <a:buNone/>
            </a:pPr>
            <a:r>
              <a:rPr lang="ru-RU" sz="1400" b="1" dirty="0" smtClean="0"/>
              <a:t>Осло, Норвегия</a:t>
            </a:r>
            <a:endParaRPr lang="en-US" sz="1400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001242" y="4890904"/>
            <a:ext cx="2643658" cy="134991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7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07013" indent="-205317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2pPr>
            <a:lvl3pPr marL="488685" indent="-279976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3pPr>
            <a:lvl4pPr marL="656671" indent="-166288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4pPr>
            <a:lvl5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9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5pPr>
            <a:lvl6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6pPr>
            <a:lvl7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7pPr>
            <a:lvl8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8pPr>
            <a:lvl9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1696" lvl="1" indent="0">
              <a:buNone/>
            </a:pPr>
            <a:r>
              <a:rPr lang="ru-RU" sz="1400" dirty="0" smtClean="0"/>
              <a:t>Мы давно интегрировали коммерческих перевозчиков в систему транспорта наравне с городской компанией</a:t>
            </a:r>
            <a:endParaRPr lang="en-US" sz="14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84142" y="4890904"/>
            <a:ext cx="2643658" cy="134991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7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07013" indent="-205317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2pPr>
            <a:lvl3pPr marL="488685" indent="-279976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3pPr>
            <a:lvl4pPr marL="656671" indent="-166288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4pPr>
            <a:lvl5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9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5pPr>
            <a:lvl6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6pPr>
            <a:lvl7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7pPr>
            <a:lvl8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8pPr>
            <a:lvl9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1696" lvl="1" indent="0">
              <a:buNone/>
            </a:pPr>
            <a:r>
              <a:rPr lang="ru-RU" sz="1400" dirty="0" smtClean="0"/>
              <a:t>Для всех перевозчиков одинаковые требования по пунктуальности и качеству перевозок</a:t>
            </a:r>
            <a:endParaRPr lang="en-US" sz="14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716242" y="4890904"/>
            <a:ext cx="2643658" cy="134991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7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07013" indent="-205317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2pPr>
            <a:lvl3pPr marL="488685" indent="-279976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3pPr>
            <a:lvl4pPr marL="656671" indent="-166288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4pPr>
            <a:lvl5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9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5pPr>
            <a:lvl6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6pPr>
            <a:lvl7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7pPr>
            <a:lvl8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8pPr>
            <a:lvl9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1696" lvl="1" indent="0">
              <a:buNone/>
            </a:pPr>
            <a:r>
              <a:rPr lang="ru-RU" sz="1400" dirty="0" smtClean="0"/>
              <a:t>Для пассажиров нет должно быть разницы, на автобусе какого перевозчика они едут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3031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086922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4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961084" y="1383452"/>
            <a:ext cx="4411016" cy="4829508"/>
            <a:chOff x="961084" y="1383452"/>
            <a:chExt cx="3127820" cy="4829508"/>
          </a:xfrm>
        </p:grpSpPr>
        <p:sp>
          <p:nvSpPr>
            <p:cNvPr id="7" name="TextBox 9"/>
            <p:cNvSpPr txBox="1">
              <a:spLocks/>
            </p:cNvSpPr>
            <p:nvPr>
              <p:custDataLst>
                <p:tags r:id="rId3"/>
              </p:custDataLst>
            </p:nvPr>
          </p:nvSpPr>
          <p:spPr>
            <a:xfrm>
              <a:off x="961084" y="1916832"/>
              <a:ext cx="3127820" cy="4296128"/>
            </a:xfrm>
            <a:prstGeom prst="homePlate">
              <a:avLst>
                <a:gd name="adj" fmla="val 11163"/>
              </a:avLst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  <a:latin typeface="+mn-lt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endParaRPr lang="en-US" sz="1600" dirty="0"/>
            </a:p>
          </p:txBody>
        </p:sp>
        <p:sp>
          <p:nvSpPr>
            <p:cNvPr id="8" name="Rectangle 49169"/>
            <p:cNvSpPr txBox="1">
              <a:spLocks/>
            </p:cNvSpPr>
            <p:nvPr/>
          </p:nvSpPr>
          <p:spPr>
            <a:xfrm>
              <a:off x="961084" y="1383452"/>
              <a:ext cx="2798115" cy="458048"/>
            </a:xfrm>
            <a:custGeom>
              <a:avLst/>
              <a:gdLst>
                <a:gd name="connsiteX0" fmla="*/ 0 w 2870200"/>
                <a:gd name="connsiteY0" fmla="*/ 0 h 304834"/>
                <a:gd name="connsiteX1" fmla="*/ 2870200 w 2870200"/>
                <a:gd name="connsiteY1" fmla="*/ 0 h 304834"/>
                <a:gd name="connsiteX2" fmla="*/ 2870200 w 2870200"/>
                <a:gd name="connsiteY2" fmla="*/ 304834 h 304834"/>
                <a:gd name="connsiteX3" fmla="*/ 0 w 2870200"/>
                <a:gd name="connsiteY3" fmla="*/ 304834 h 304834"/>
                <a:gd name="connsiteX4" fmla="*/ 0 w 2870200"/>
                <a:gd name="connsiteY4" fmla="*/ 0 h 304834"/>
                <a:gd name="connsiteX0" fmla="*/ 0 w 2870200"/>
                <a:gd name="connsiteY0" fmla="*/ 0 h 304834"/>
                <a:gd name="connsiteX1" fmla="*/ 2836863 w 2870200"/>
                <a:gd name="connsiteY1" fmla="*/ 0 h 304834"/>
                <a:gd name="connsiteX2" fmla="*/ 2870200 w 2870200"/>
                <a:gd name="connsiteY2" fmla="*/ 304834 h 304834"/>
                <a:gd name="connsiteX3" fmla="*/ 0 w 2870200"/>
                <a:gd name="connsiteY3" fmla="*/ 304834 h 304834"/>
                <a:gd name="connsiteX4" fmla="*/ 0 w 2870200"/>
                <a:gd name="connsiteY4" fmla="*/ 0 h 304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0200" h="304834">
                  <a:moveTo>
                    <a:pt x="0" y="0"/>
                  </a:moveTo>
                  <a:lnTo>
                    <a:pt x="2836863" y="0"/>
                  </a:lnTo>
                  <a:lnTo>
                    <a:pt x="2870200" y="304834"/>
                  </a:lnTo>
                  <a:lnTo>
                    <a:pt x="0" y="304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957008" eaLnBrk="1" hangingPunct="1">
                <a:buClr>
                  <a:schemeClr val="tx2"/>
                </a:buClr>
                <a:defRPr baseline="0">
                  <a:solidFill>
                    <a:srgbClr val="000000"/>
                  </a:solidFill>
                  <a:latin typeface="+mn-lt"/>
                </a:defRPr>
              </a:lvl1pPr>
              <a:lvl2pPr marL="207013" lvl="1" indent="-205317" defTabSz="957008" eaLnBrk="1" hangingPunct="1">
                <a:buClr>
                  <a:srgbClr val="000000"/>
                </a:buClr>
                <a:buSzPct val="125000"/>
                <a:buFont typeface="Arial" pitchFamily="34" charset="0"/>
                <a:buChar char="•"/>
                <a:defRPr baseline="0">
                  <a:solidFill>
                    <a:srgbClr val="000000"/>
                  </a:solidFill>
                  <a:latin typeface="+mn-lt"/>
                </a:defRPr>
              </a:lvl2pPr>
              <a:lvl3pPr marL="488685" lvl="2" indent="-279976" defTabSz="957008" eaLnBrk="1" hangingPunct="1">
                <a:buClr>
                  <a:srgbClr val="000000"/>
                </a:buClr>
                <a:buSzPct val="120000"/>
                <a:buFont typeface="Arial" pitchFamily="34" charset="0"/>
                <a:buChar char="•"/>
                <a:defRPr baseline="0">
                  <a:solidFill>
                    <a:srgbClr val="000000"/>
                  </a:solidFill>
                  <a:latin typeface="+mn-lt"/>
                </a:defRPr>
              </a:lvl3pPr>
              <a:lvl4pPr marL="656671" lvl="3" indent="-166288" defTabSz="957008" eaLnBrk="1" hangingPunct="1">
                <a:buClr>
                  <a:srgbClr val="000000"/>
                </a:buClr>
                <a:buSzPct val="120000"/>
                <a:buFont typeface="Arial" pitchFamily="34" charset="0"/>
                <a:buChar char="•"/>
                <a:defRPr baseline="0">
                  <a:solidFill>
                    <a:srgbClr val="000000"/>
                  </a:solidFill>
                  <a:latin typeface="+mn-lt"/>
                </a:defRPr>
              </a:lvl4pPr>
              <a:lvl5pPr marL="801443" lvl="4" indent="-139140" defTabSz="957008" eaLnBrk="1" hangingPunct="1">
                <a:buClr>
                  <a:srgbClr val="000000"/>
                </a:buClr>
                <a:buSzPct val="89000"/>
                <a:buFont typeface="Arial" pitchFamily="34" charset="0"/>
                <a:buChar char="•"/>
                <a:defRPr baseline="0">
                  <a:solidFill>
                    <a:srgbClr val="000000"/>
                  </a:solidFill>
                  <a:latin typeface="+mn-lt"/>
                </a:defRPr>
              </a:lvl5pPr>
              <a:lvl6pPr marL="801443" indent="-139140" defTabSz="957008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801443" indent="-139140" defTabSz="957008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801443" indent="-139140" defTabSz="957008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801443" indent="-139140" defTabSz="957008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ru-RU" sz="1200" b="1" dirty="0" smtClean="0">
                  <a:solidFill>
                    <a:schemeClr val="bg1"/>
                  </a:solidFill>
                </a:rPr>
                <a:t>Во многих городах мира новая модель  уже внедрена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2578046" y="1996875"/>
            <a:ext cx="2438454" cy="101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7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07013" indent="-205317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2pPr>
            <a:lvl3pPr marL="488685" indent="-279976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3pPr>
            <a:lvl4pPr marL="656671" indent="-166288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4pPr>
            <a:lvl5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9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5pPr>
            <a:lvl6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6pPr>
            <a:lvl7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7pPr>
            <a:lvl8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8pPr>
            <a:lvl9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1696" lvl="1" indent="0">
              <a:buNone/>
            </a:pPr>
            <a:r>
              <a:rPr lang="ru-RU" sz="1600" b="1" dirty="0" smtClean="0"/>
              <a:t>Лондон</a:t>
            </a:r>
          </a:p>
          <a:p>
            <a:pPr lvl="1"/>
            <a:r>
              <a:rPr lang="ru-RU" sz="1600" dirty="0" smtClean="0"/>
              <a:t>9 перевозчиков</a:t>
            </a:r>
          </a:p>
          <a:p>
            <a:pPr lvl="1"/>
            <a:r>
              <a:rPr lang="ru-RU" sz="1600" dirty="0" smtClean="0"/>
              <a:t>Новая модель управления с 1994 года</a:t>
            </a:r>
            <a:endParaRPr lang="en-US" sz="160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578046" y="3508175"/>
            <a:ext cx="2628954" cy="101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7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07013" indent="-205317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2pPr>
            <a:lvl3pPr marL="488685" indent="-279976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3pPr>
            <a:lvl4pPr marL="656671" indent="-166288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4pPr>
            <a:lvl5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9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5pPr>
            <a:lvl6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6pPr>
            <a:lvl7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7pPr>
            <a:lvl8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8pPr>
            <a:lvl9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1696" lvl="1" indent="0">
              <a:buNone/>
            </a:pPr>
            <a:r>
              <a:rPr lang="ru-RU" sz="1600" b="1" dirty="0" smtClean="0"/>
              <a:t>Сингапур</a:t>
            </a:r>
          </a:p>
          <a:p>
            <a:pPr lvl="1"/>
            <a:r>
              <a:rPr lang="en-US" sz="1600" dirty="0" smtClean="0"/>
              <a:t>~5</a:t>
            </a:r>
            <a:r>
              <a:rPr lang="ru-RU" sz="1600" dirty="0" smtClean="0"/>
              <a:t> перевозчиков</a:t>
            </a:r>
          </a:p>
          <a:p>
            <a:pPr lvl="1"/>
            <a:r>
              <a:rPr lang="ru-RU" sz="1600" dirty="0" smtClean="0"/>
              <a:t>Планируется включение большего числа перевозчиков в систему</a:t>
            </a:r>
            <a:endParaRPr lang="en-US" sz="1600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2578046" y="4954906"/>
            <a:ext cx="2438454" cy="101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7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07013" indent="-205317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2pPr>
            <a:lvl3pPr marL="488685" indent="-279976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3pPr>
            <a:lvl4pPr marL="656671" indent="-166288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4pPr>
            <a:lvl5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9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5pPr>
            <a:lvl6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6pPr>
            <a:lvl7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7pPr>
            <a:lvl8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8pPr>
            <a:lvl9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1696" lvl="1" indent="0">
              <a:buNone/>
            </a:pPr>
            <a:r>
              <a:rPr lang="ru-RU" sz="1600" b="1" dirty="0" smtClean="0"/>
              <a:t>Вена</a:t>
            </a:r>
          </a:p>
          <a:p>
            <a:pPr lvl="1"/>
            <a:r>
              <a:rPr lang="en-US" sz="1600" dirty="0" smtClean="0"/>
              <a:t>&gt;30% </a:t>
            </a:r>
            <a:r>
              <a:rPr lang="ru-RU" sz="1600" dirty="0" smtClean="0"/>
              <a:t>маршрутов за частными перевозчиками по контракту с городом</a:t>
            </a:r>
            <a:endParaRPr lang="en-US" sz="16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065143" y="3403600"/>
            <a:ext cx="3996000" cy="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65143" y="4851400"/>
            <a:ext cx="3996000" cy="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242" y="234863"/>
            <a:ext cx="9424727" cy="969496"/>
          </a:xfrm>
        </p:spPr>
        <p:txBody>
          <a:bodyPr/>
          <a:lstStyle/>
          <a:p>
            <a:r>
              <a:rPr lang="ru-RU" dirty="0" smtClean="0"/>
              <a:t>Во многих странах мира, проблему низкого качества частных перевозчиков решают за счет интеграции частных перевозчиков </a:t>
            </a:r>
            <a:br>
              <a:rPr lang="ru-RU" dirty="0" smtClean="0"/>
            </a:br>
            <a:r>
              <a:rPr lang="ru-RU" dirty="0" smtClean="0"/>
              <a:t>в общею транспортную систему</a:t>
            </a:r>
            <a:endParaRPr lang="en-US" dirty="0"/>
          </a:p>
        </p:txBody>
      </p:sp>
      <p:pic>
        <p:nvPicPr>
          <p:cNvPr id="88066" name="Picture 2" descr="http://upload.wikimedia.org/wikipedia/commons/5/51/New_Bus_for_London_mock_up_MN0123_(BU12_HHJ),_London_Transport_Museum,_26_November_20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12" y="2073185"/>
            <a:ext cx="1283281" cy="126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6611" y="3517683"/>
            <a:ext cx="1275800" cy="118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12" y="4954906"/>
            <a:ext cx="1262088" cy="103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49169"/>
          <p:cNvSpPr txBox="1"/>
          <p:nvPr/>
        </p:nvSpPr>
        <p:spPr>
          <a:xfrm>
            <a:off x="5797457" y="2876550"/>
            <a:ext cx="3517993" cy="2583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57008" eaLnBrk="1" hangingPunct="1">
              <a:buClr>
                <a:schemeClr val="tx2"/>
              </a:buClr>
              <a:defRPr baseline="0">
                <a:solidFill>
                  <a:srgbClr val="000000"/>
                </a:solidFill>
                <a:latin typeface="+mn-lt"/>
              </a:defRPr>
            </a:lvl1pPr>
            <a:lvl2pPr marL="207013" lvl="1" indent="-205317" defTabSz="957008" eaLnBrk="1" hangingPunct="1">
              <a:buClr>
                <a:srgbClr val="000000"/>
              </a:buClr>
              <a:buSzPct val="125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2pPr>
            <a:lvl3pPr marL="488685" lvl="2" indent="-279976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3pPr>
            <a:lvl4pPr marL="656671" lvl="3" indent="-166288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4pPr>
            <a:lvl5pPr marL="801443" lvl="4" indent="-139140" defTabSz="957008" eaLnBrk="1" hangingPunct="1">
              <a:buClr>
                <a:srgbClr val="000000"/>
              </a:buClr>
              <a:buSzPct val="89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5pPr>
            <a:lvl6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600" b="1" dirty="0" smtClean="0">
                <a:solidFill>
                  <a:schemeClr val="bg1"/>
                </a:solidFill>
              </a:rPr>
              <a:t>Многие города мира внедряют единую систему управления наземным транспортом для решения проблем с частными перевозчиками</a:t>
            </a:r>
            <a:r>
              <a:rPr lang="ru-RU" sz="1600" b="1" dirty="0" smtClean="0">
                <a:solidFill>
                  <a:schemeClr val="bg1"/>
                </a:solidFill>
              </a:rPr>
              <a:t>: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r>
              <a:rPr lang="ru-RU" sz="1600" b="1" dirty="0" smtClean="0">
                <a:solidFill>
                  <a:schemeClr val="bg1"/>
                </a:solidFill>
              </a:rPr>
              <a:t>Высокая загрузка на УДС</a:t>
            </a:r>
          </a:p>
          <a:p>
            <a:pPr lvl="1">
              <a:buClr>
                <a:schemeClr val="bg1"/>
              </a:buClr>
            </a:pPr>
            <a:r>
              <a:rPr lang="ru-RU" sz="1600" b="1" dirty="0" smtClean="0">
                <a:solidFill>
                  <a:schemeClr val="bg1"/>
                </a:solidFill>
              </a:rPr>
              <a:t>Низкий уровень сервиса</a:t>
            </a:r>
          </a:p>
          <a:p>
            <a:pPr lvl="1">
              <a:buClr>
                <a:schemeClr val="bg1"/>
              </a:buClr>
            </a:pPr>
            <a:r>
              <a:rPr lang="ru-RU" sz="1600" b="1" dirty="0" smtClean="0">
                <a:solidFill>
                  <a:schemeClr val="bg1"/>
                </a:solidFill>
              </a:rPr>
              <a:t>Высокая аварийность</a:t>
            </a:r>
          </a:p>
        </p:txBody>
      </p:sp>
    </p:spTree>
    <p:extLst>
      <p:ext uri="{BB962C8B-B14F-4D97-AF65-F5344CB8AC3E}">
        <p14:creationId xmlns:p14="http://schemas.microsoft.com/office/powerpoint/2010/main" val="390399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63" name="Object 4916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183710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7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" name="Picture 94" descr="C:\Users\Natalya Trembovetska\Desktop\EPS\Город\shutterstock_145767566 [Converted].png"/>
          <p:cNvPicPr>
            <a:picLocks noChangeAspect="1" noChangeArrowheads="1"/>
          </p:cNvPicPr>
          <p:nvPr/>
        </p:nvPicPr>
        <p:blipFill rotWithShape="1">
          <a:blip r:embed="rId1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"/>
          <a:stretch/>
        </p:blipFill>
        <p:spPr bwMode="auto">
          <a:xfrm>
            <a:off x="-1" y="1228469"/>
            <a:ext cx="7171449" cy="184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4" descr="C:\Users\Natalya Trembovetska\Desktop\EPS\Город\shutterstock_145767566 [Converted].png"/>
          <p:cNvPicPr>
            <a:picLocks noChangeAspect="1" noChangeArrowheads="1"/>
          </p:cNvPicPr>
          <p:nvPr/>
        </p:nvPicPr>
        <p:blipFill rotWithShape="1">
          <a:blip r:embed="rId1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" t="81343" r="52820"/>
          <a:stretch/>
        </p:blipFill>
        <p:spPr bwMode="auto">
          <a:xfrm>
            <a:off x="6720115" y="2728685"/>
            <a:ext cx="3185886" cy="34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7" name="Rectangle 49166"/>
          <p:cNvSpPr>
            <a:spLocks/>
          </p:cNvSpPr>
          <p:nvPr/>
        </p:nvSpPr>
        <p:spPr>
          <a:xfrm>
            <a:off x="1015135" y="1003300"/>
            <a:ext cx="4245540" cy="518270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242" y="234863"/>
            <a:ext cx="8655521" cy="646331"/>
          </a:xfrm>
          <a:ln w="3175">
            <a:miter lim="400000"/>
          </a:ln>
        </p:spPr>
        <p:txBody>
          <a:bodyPr wrap="square" lIns="0" tIns="0" rIns="0" bIns="0" anchor="t" anchorCtr="0">
            <a:spAutoFit/>
          </a:bodyPr>
          <a:lstStyle/>
          <a:p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2015 </a:t>
            </a:r>
            <a:r>
              <a:rPr lang="ru-RU" dirty="0" smtClean="0"/>
              <a:t>году начат </a:t>
            </a:r>
            <a:r>
              <a:rPr lang="ru-RU" dirty="0"/>
              <a:t>переход всех частных перевозчиков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на </a:t>
            </a:r>
            <a:r>
              <a:rPr lang="ru-RU" dirty="0"/>
              <a:t>новую модель управления </a:t>
            </a:r>
            <a:r>
              <a:rPr lang="ru-RU" dirty="0" smtClean="0"/>
              <a:t>пассажирскими </a:t>
            </a:r>
            <a:r>
              <a:rPr lang="ru-RU" dirty="0"/>
              <a:t>перевозками</a:t>
            </a:r>
            <a:endParaRPr lang="en-US" dirty="0"/>
          </a:p>
        </p:txBody>
      </p:sp>
      <p:sp>
        <p:nvSpPr>
          <p:cNvPr id="4" name="Rectangle 4"/>
          <p:cNvSpPr txBox="1">
            <a:spLocks/>
          </p:cNvSpPr>
          <p:nvPr/>
        </p:nvSpPr>
        <p:spPr>
          <a:xfrm>
            <a:off x="1001242" y="3778963"/>
            <a:ext cx="3769060" cy="5086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957008" eaLnBrk="1" hangingPunct="1">
              <a:buClr>
                <a:schemeClr val="tx2"/>
              </a:buClr>
              <a:defRPr baseline="0">
                <a:solidFill>
                  <a:srgbClr val="000000"/>
                </a:solidFill>
                <a:latin typeface="+mn-lt"/>
              </a:defRPr>
            </a:lvl1pPr>
            <a:lvl2pPr marL="1696" lvl="1" indent="0" defTabSz="957008" eaLnBrk="1" hangingPunct="1">
              <a:buClr>
                <a:srgbClr val="000000"/>
              </a:buClr>
              <a:buSzPct val="125000"/>
              <a:buFont typeface="Arial" pitchFamily="34" charset="0"/>
              <a:buNone/>
              <a:defRPr sz="1600" b="1" baseline="0">
                <a:latin typeface="+mn-lt"/>
              </a:defRPr>
            </a:lvl2pPr>
            <a:lvl3pPr marL="488685" lvl="2" indent="-279976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3pPr>
            <a:lvl4pPr marL="656671" lvl="3" indent="-166288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4pPr>
            <a:lvl5pPr marL="801443" lvl="4" indent="-139140" defTabSz="957008" eaLnBrk="1" hangingPunct="1">
              <a:buClr>
                <a:srgbClr val="000000"/>
              </a:buClr>
              <a:buSzPct val="89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5pPr>
            <a:lvl6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dirty="0"/>
              <a:t>Разрозненные операторы</a:t>
            </a:r>
            <a:endParaRPr lang="en-US" dirty="0"/>
          </a:p>
        </p:txBody>
      </p:sp>
      <p:sp>
        <p:nvSpPr>
          <p:cNvPr id="30" name="Rectangle 30"/>
          <p:cNvSpPr txBox="1">
            <a:spLocks/>
          </p:cNvSpPr>
          <p:nvPr/>
        </p:nvSpPr>
        <p:spPr>
          <a:xfrm>
            <a:off x="1015135" y="4421196"/>
            <a:ext cx="3769060" cy="5086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957008" eaLnBrk="1" hangingPunct="1">
              <a:buClr>
                <a:schemeClr val="tx2"/>
              </a:buClr>
              <a:defRPr baseline="0">
                <a:solidFill>
                  <a:srgbClr val="000000"/>
                </a:solidFill>
                <a:latin typeface="+mn-lt"/>
              </a:defRPr>
            </a:lvl1pPr>
            <a:lvl2pPr marL="1696" lvl="1" indent="0" defTabSz="957008" eaLnBrk="1" hangingPunct="1">
              <a:buClr>
                <a:srgbClr val="000000"/>
              </a:buClr>
              <a:buSzPct val="125000"/>
              <a:buFont typeface="Arial" pitchFamily="34" charset="0"/>
              <a:buNone/>
              <a:defRPr sz="1600" b="1" baseline="0">
                <a:latin typeface="+mn-lt"/>
              </a:defRPr>
            </a:lvl2pPr>
            <a:lvl3pPr marL="488685" lvl="2" indent="-279976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3pPr>
            <a:lvl4pPr marL="656671" lvl="3" indent="-166288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4pPr>
            <a:lvl5pPr marL="801443" lvl="4" indent="-139140" defTabSz="957008" eaLnBrk="1" hangingPunct="1">
              <a:buClr>
                <a:srgbClr val="000000"/>
              </a:buClr>
              <a:buSzPct val="89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5pPr>
            <a:lvl6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dirty="0"/>
              <a:t>Нет требований к качеству перевозок</a:t>
            </a:r>
            <a:endParaRPr lang="en-US" dirty="0"/>
          </a:p>
        </p:txBody>
      </p:sp>
      <p:sp>
        <p:nvSpPr>
          <p:cNvPr id="49155" name="Rectangle 49156"/>
          <p:cNvSpPr txBox="1">
            <a:spLocks/>
          </p:cNvSpPr>
          <p:nvPr/>
        </p:nvSpPr>
        <p:spPr>
          <a:xfrm>
            <a:off x="1015135" y="5063429"/>
            <a:ext cx="3769060" cy="5086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957008" eaLnBrk="1" hangingPunct="1">
              <a:buClr>
                <a:schemeClr val="tx2"/>
              </a:buClr>
              <a:defRPr baseline="0">
                <a:solidFill>
                  <a:srgbClr val="000000"/>
                </a:solidFill>
                <a:latin typeface="+mn-lt"/>
              </a:defRPr>
            </a:lvl1pPr>
            <a:lvl2pPr marL="1696" lvl="1" indent="0" defTabSz="957008" eaLnBrk="1" hangingPunct="1">
              <a:buClr>
                <a:srgbClr val="000000"/>
              </a:buClr>
              <a:buSzPct val="125000"/>
              <a:buFont typeface="Arial" pitchFamily="34" charset="0"/>
              <a:buNone/>
              <a:defRPr sz="1600" b="1" baseline="0">
                <a:latin typeface="+mn-lt"/>
              </a:defRPr>
            </a:lvl2pPr>
            <a:lvl3pPr marL="488685" lvl="2" indent="-279976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3pPr>
            <a:lvl4pPr marL="656671" lvl="3" indent="-166288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4pPr>
            <a:lvl5pPr marL="801443" lvl="4" indent="-139140" defTabSz="957008" eaLnBrk="1" hangingPunct="1">
              <a:buClr>
                <a:srgbClr val="000000"/>
              </a:buClr>
              <a:buSzPct val="89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5pPr>
            <a:lvl6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dirty="0"/>
              <a:t>Неэффективная маршрутная сеть</a:t>
            </a:r>
            <a:endParaRPr lang="en-US" dirty="0"/>
          </a:p>
        </p:txBody>
      </p:sp>
      <p:pic>
        <p:nvPicPr>
          <p:cNvPr id="58370" name="Picture 2" descr="C:\Users\Natalya Trembovetska\Desktop\WRM\слайд 9 старая маршрутка.jpg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86" y="2128039"/>
            <a:ext cx="2044416" cy="155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56"/>
          <p:cNvSpPr>
            <a:spLocks/>
          </p:cNvSpPr>
          <p:nvPr/>
        </p:nvSpPr>
        <p:spPr>
          <a:xfrm>
            <a:off x="5429295" y="1003300"/>
            <a:ext cx="4245540" cy="518270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53" name="Rectangle 4"/>
          <p:cNvSpPr txBox="1">
            <a:spLocks/>
          </p:cNvSpPr>
          <p:nvPr/>
        </p:nvSpPr>
        <p:spPr>
          <a:xfrm>
            <a:off x="5429295" y="3778963"/>
            <a:ext cx="3769060" cy="50869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tx2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957008" eaLnBrk="1" hangingPunct="1">
              <a:buClr>
                <a:schemeClr val="tx2"/>
              </a:buClr>
              <a:defRPr baseline="0">
                <a:solidFill>
                  <a:srgbClr val="000000"/>
                </a:solidFill>
                <a:latin typeface="+mn-lt"/>
              </a:defRPr>
            </a:lvl1pPr>
            <a:lvl2pPr marL="1696" lvl="1" indent="0" defTabSz="957008" eaLnBrk="1" hangingPunct="1">
              <a:buClr>
                <a:srgbClr val="000000"/>
              </a:buClr>
              <a:buSzPct val="125000"/>
              <a:buFont typeface="Arial" pitchFamily="34" charset="0"/>
              <a:buNone/>
              <a:defRPr sz="1600" baseline="0">
                <a:latin typeface="+mn-lt"/>
              </a:defRPr>
            </a:lvl2pPr>
            <a:lvl3pPr marL="488685" lvl="2" indent="-279976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3pPr>
            <a:lvl4pPr marL="656671" lvl="3" indent="-166288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4pPr>
            <a:lvl5pPr marL="801443" lvl="4" indent="-139140" defTabSz="957008" eaLnBrk="1" hangingPunct="1">
              <a:buClr>
                <a:srgbClr val="000000"/>
              </a:buClr>
              <a:buSzPct val="89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5pPr>
            <a:lvl6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b="1" dirty="0"/>
              <a:t>Единая система 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>общественного транспорта</a:t>
            </a:r>
          </a:p>
        </p:txBody>
      </p:sp>
      <p:sp>
        <p:nvSpPr>
          <p:cNvPr id="54" name="Rectangle 30"/>
          <p:cNvSpPr txBox="1">
            <a:spLocks/>
          </p:cNvSpPr>
          <p:nvPr/>
        </p:nvSpPr>
        <p:spPr>
          <a:xfrm>
            <a:off x="5429295" y="4421196"/>
            <a:ext cx="3769060" cy="50869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tx2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957008" eaLnBrk="1" hangingPunct="1">
              <a:buClr>
                <a:schemeClr val="tx2"/>
              </a:buClr>
              <a:defRPr baseline="0">
                <a:solidFill>
                  <a:srgbClr val="000000"/>
                </a:solidFill>
                <a:latin typeface="+mn-lt"/>
              </a:defRPr>
            </a:lvl1pPr>
            <a:lvl2pPr marL="1696" lvl="1" indent="0" defTabSz="957008" eaLnBrk="1" hangingPunct="1">
              <a:buClr>
                <a:srgbClr val="000000"/>
              </a:buClr>
              <a:buSzPct val="125000"/>
              <a:buFont typeface="Arial" pitchFamily="34" charset="0"/>
              <a:buNone/>
              <a:defRPr sz="1600" baseline="0">
                <a:latin typeface="+mn-lt"/>
              </a:defRPr>
            </a:lvl2pPr>
            <a:lvl3pPr marL="488685" lvl="2" indent="-279976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3pPr>
            <a:lvl4pPr marL="656671" lvl="3" indent="-166288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4pPr>
            <a:lvl5pPr marL="801443" lvl="4" indent="-139140" defTabSz="957008" eaLnBrk="1" hangingPunct="1">
              <a:buClr>
                <a:srgbClr val="000000"/>
              </a:buClr>
              <a:buSzPct val="89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5pPr>
            <a:lvl6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b="1" dirty="0"/>
              <a:t>Мотивация на рост качества услуг</a:t>
            </a:r>
          </a:p>
        </p:txBody>
      </p:sp>
      <p:sp>
        <p:nvSpPr>
          <p:cNvPr id="55" name="Rectangle 49156"/>
          <p:cNvSpPr txBox="1">
            <a:spLocks/>
          </p:cNvSpPr>
          <p:nvPr/>
        </p:nvSpPr>
        <p:spPr>
          <a:xfrm>
            <a:off x="5454395" y="5063429"/>
            <a:ext cx="3769060" cy="50869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tx2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957008" eaLnBrk="1" hangingPunct="1">
              <a:buClr>
                <a:schemeClr val="tx2"/>
              </a:buClr>
              <a:defRPr baseline="0">
                <a:solidFill>
                  <a:srgbClr val="000000"/>
                </a:solidFill>
                <a:latin typeface="+mn-lt"/>
              </a:defRPr>
            </a:lvl1pPr>
            <a:lvl2pPr marL="1696" lvl="1" indent="0" defTabSz="957008" eaLnBrk="1" hangingPunct="1">
              <a:buClr>
                <a:srgbClr val="000000"/>
              </a:buClr>
              <a:buSzPct val="125000"/>
              <a:buFont typeface="Arial" pitchFamily="34" charset="0"/>
              <a:buNone/>
              <a:defRPr sz="1600" baseline="0">
                <a:latin typeface="+mn-lt"/>
              </a:defRPr>
            </a:lvl2pPr>
            <a:lvl3pPr marL="488685" lvl="2" indent="-279976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3pPr>
            <a:lvl4pPr marL="656671" lvl="3" indent="-166288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4pPr>
            <a:lvl5pPr marL="801443" lvl="4" indent="-139140" defTabSz="957008" eaLnBrk="1" hangingPunct="1">
              <a:buClr>
                <a:srgbClr val="000000"/>
              </a:buClr>
              <a:buSzPct val="89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5pPr>
            <a:lvl6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b="1" dirty="0" smtClean="0"/>
              <a:t>Удобная маршрутная сеть</a:t>
            </a:r>
            <a:endParaRPr lang="ru-RU" b="1" dirty="0"/>
          </a:p>
        </p:txBody>
      </p:sp>
      <p:sp>
        <p:nvSpPr>
          <p:cNvPr id="49169" name="Rectangle 49169"/>
          <p:cNvSpPr txBox="1">
            <a:spLocks/>
          </p:cNvSpPr>
          <p:nvPr/>
        </p:nvSpPr>
        <p:spPr>
          <a:xfrm>
            <a:off x="1015135" y="1088182"/>
            <a:ext cx="2890933" cy="607071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957008" eaLnBrk="1" hangingPunct="1">
              <a:buClr>
                <a:schemeClr val="tx2"/>
              </a:buClr>
              <a:defRPr sz="3000" baseline="0">
                <a:solidFill>
                  <a:schemeClr val="bg1"/>
                </a:solidFill>
                <a:latin typeface="+mn-lt"/>
              </a:defRPr>
            </a:lvl1pPr>
            <a:lvl2pPr marL="207013" lvl="1" indent="-205317" defTabSz="957008" eaLnBrk="1" hangingPunct="1">
              <a:buClr>
                <a:srgbClr val="000000"/>
              </a:buClr>
              <a:buSzPct val="125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2pPr>
            <a:lvl3pPr marL="488685" lvl="2" indent="-279976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3pPr>
            <a:lvl4pPr marL="656671" lvl="3" indent="-166288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4pPr>
            <a:lvl5pPr marL="801443" lvl="4" indent="-139140" defTabSz="957008" eaLnBrk="1" hangingPunct="1">
              <a:buClr>
                <a:srgbClr val="000000"/>
              </a:buClr>
              <a:buSzPct val="89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5pPr>
            <a:lvl6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dirty="0"/>
              <a:t>Сейчас</a:t>
            </a:r>
          </a:p>
        </p:txBody>
      </p:sp>
      <p:sp>
        <p:nvSpPr>
          <p:cNvPr id="70" name="Rectangle 49169"/>
          <p:cNvSpPr txBox="1">
            <a:spLocks/>
          </p:cNvSpPr>
          <p:nvPr/>
        </p:nvSpPr>
        <p:spPr>
          <a:xfrm>
            <a:off x="5429295" y="1088182"/>
            <a:ext cx="2890933" cy="60707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57008" eaLnBrk="1" hangingPunct="1">
              <a:buClr>
                <a:schemeClr val="tx2"/>
              </a:buClr>
              <a:defRPr baseline="0">
                <a:solidFill>
                  <a:srgbClr val="000000"/>
                </a:solidFill>
                <a:latin typeface="+mn-lt"/>
              </a:defRPr>
            </a:lvl1pPr>
            <a:lvl2pPr marL="207013" lvl="1" indent="-205317" defTabSz="957008" eaLnBrk="1" hangingPunct="1">
              <a:buClr>
                <a:srgbClr val="000000"/>
              </a:buClr>
              <a:buSzPct val="125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2pPr>
            <a:lvl3pPr marL="488685" lvl="2" indent="-279976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3pPr>
            <a:lvl4pPr marL="656671" lvl="3" indent="-166288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4pPr>
            <a:lvl5pPr marL="801443" lvl="4" indent="-139140" defTabSz="957008" eaLnBrk="1" hangingPunct="1">
              <a:buClr>
                <a:srgbClr val="000000"/>
              </a:buClr>
              <a:buSzPct val="89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5pPr>
            <a:lvl6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3000" dirty="0">
                <a:solidFill>
                  <a:schemeClr val="bg1"/>
                </a:solidFill>
              </a:rPr>
              <a:t>Новая модель</a:t>
            </a:r>
          </a:p>
        </p:txBody>
      </p:sp>
      <p:pic>
        <p:nvPicPr>
          <p:cNvPr id="18" name="Picture 2" descr="C:\Users\Natalya Trembovetska\Desktop\WRM\слайд 9 автобус.jpg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648" y="1824613"/>
            <a:ext cx="3037600" cy="174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6"/>
          <p:cNvSpPr txBox="1"/>
          <p:nvPr>
            <p:custDataLst>
              <p:tags r:id="rId3"/>
            </p:custDataLst>
          </p:nvPr>
        </p:nvSpPr>
        <p:spPr>
          <a:xfrm>
            <a:off x="6874761" y="2711891"/>
            <a:ext cx="476032" cy="36089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76200" rIns="76200" bIns="7620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957008" eaLnBrk="1" hangingPunct="1">
              <a:buClr>
                <a:schemeClr val="tx2"/>
              </a:buClr>
              <a:defRPr baseline="0">
                <a:solidFill>
                  <a:srgbClr val="000000"/>
                </a:solidFill>
                <a:latin typeface="+mn-lt"/>
              </a:defRPr>
            </a:lvl1pPr>
            <a:lvl2pPr marL="207013" lvl="1" indent="-205317" defTabSz="957008" eaLnBrk="1" hangingPunct="1">
              <a:buClr>
                <a:srgbClr val="000000"/>
              </a:buClr>
              <a:buSzPct val="125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2pPr>
            <a:lvl3pPr marL="488685" lvl="2" indent="-279976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3pPr>
            <a:lvl4pPr marL="656671" lvl="3" indent="-166288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4pPr>
            <a:lvl5pPr marL="801443" lvl="4" indent="-139140" defTabSz="957008" eaLnBrk="1" hangingPunct="1">
              <a:buClr>
                <a:srgbClr val="000000"/>
              </a:buClr>
              <a:buSzPct val="89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5pPr>
            <a:lvl6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dirty="0"/>
          </a:p>
        </p:txBody>
      </p:sp>
      <p:sp>
        <p:nvSpPr>
          <p:cNvPr id="24" name="TextBox 6"/>
          <p:cNvSpPr txBox="1"/>
          <p:nvPr>
            <p:custDataLst>
              <p:tags r:id="rId4"/>
            </p:custDataLst>
          </p:nvPr>
        </p:nvSpPr>
        <p:spPr>
          <a:xfrm>
            <a:off x="6551129" y="2869370"/>
            <a:ext cx="476032" cy="36089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76200" rIns="76200" bIns="7620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957008" eaLnBrk="1" hangingPunct="1">
              <a:buClr>
                <a:schemeClr val="tx2"/>
              </a:buClr>
              <a:defRPr baseline="0">
                <a:solidFill>
                  <a:srgbClr val="000000"/>
                </a:solidFill>
                <a:latin typeface="+mn-lt"/>
              </a:defRPr>
            </a:lvl1pPr>
            <a:lvl2pPr marL="207013" lvl="1" indent="-205317" defTabSz="957008" eaLnBrk="1" hangingPunct="1">
              <a:buClr>
                <a:srgbClr val="000000"/>
              </a:buClr>
              <a:buSzPct val="125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2pPr>
            <a:lvl3pPr marL="488685" lvl="2" indent="-279976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3pPr>
            <a:lvl4pPr marL="656671" lvl="3" indent="-166288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4pPr>
            <a:lvl5pPr marL="801443" lvl="4" indent="-139140" defTabSz="957008" eaLnBrk="1" hangingPunct="1">
              <a:buClr>
                <a:srgbClr val="000000"/>
              </a:buClr>
              <a:buSzPct val="89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5pPr>
            <a:lvl6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dirty="0"/>
          </a:p>
        </p:txBody>
      </p:sp>
      <p:sp>
        <p:nvSpPr>
          <p:cNvPr id="25" name="TextBox 6"/>
          <p:cNvSpPr txBox="1"/>
          <p:nvPr>
            <p:custDataLst>
              <p:tags r:id="rId5"/>
            </p:custDataLst>
          </p:nvPr>
        </p:nvSpPr>
        <p:spPr>
          <a:xfrm>
            <a:off x="7027161" y="2916962"/>
            <a:ext cx="476032" cy="36089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76200" rIns="76200" bIns="7620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957008" eaLnBrk="1" hangingPunct="1">
              <a:buClr>
                <a:schemeClr val="tx2"/>
              </a:buClr>
              <a:defRPr baseline="0">
                <a:solidFill>
                  <a:srgbClr val="000000"/>
                </a:solidFill>
                <a:latin typeface="+mn-lt"/>
              </a:defRPr>
            </a:lvl1pPr>
            <a:lvl2pPr marL="207013" lvl="1" indent="-205317" defTabSz="957008" eaLnBrk="1" hangingPunct="1">
              <a:buClr>
                <a:srgbClr val="000000"/>
              </a:buClr>
              <a:buSzPct val="125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2pPr>
            <a:lvl3pPr marL="488685" lvl="2" indent="-279976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3pPr>
            <a:lvl4pPr marL="656671" lvl="3" indent="-166288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4pPr>
            <a:lvl5pPr marL="801443" lvl="4" indent="-139140" defTabSz="957008" eaLnBrk="1" hangingPunct="1">
              <a:buClr>
                <a:srgbClr val="000000"/>
              </a:buClr>
              <a:buSzPct val="89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5pPr>
            <a:lvl6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dirty="0"/>
          </a:p>
        </p:txBody>
      </p:sp>
      <p:sp>
        <p:nvSpPr>
          <p:cNvPr id="26" name="TextBox 6"/>
          <p:cNvSpPr txBox="1"/>
          <p:nvPr>
            <p:custDataLst>
              <p:tags r:id="rId6"/>
            </p:custDataLst>
          </p:nvPr>
        </p:nvSpPr>
        <p:spPr>
          <a:xfrm>
            <a:off x="6556242" y="2335872"/>
            <a:ext cx="476032" cy="36089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76200" rIns="76200" bIns="7620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957008" eaLnBrk="1" hangingPunct="1">
              <a:buClr>
                <a:schemeClr val="tx2"/>
              </a:buClr>
              <a:defRPr baseline="0">
                <a:solidFill>
                  <a:srgbClr val="000000"/>
                </a:solidFill>
                <a:latin typeface="+mn-lt"/>
              </a:defRPr>
            </a:lvl1pPr>
            <a:lvl2pPr marL="207013" lvl="1" indent="-205317" defTabSz="957008" eaLnBrk="1" hangingPunct="1">
              <a:buClr>
                <a:srgbClr val="000000"/>
              </a:buClr>
              <a:buSzPct val="125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2pPr>
            <a:lvl3pPr marL="488685" lvl="2" indent="-279976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3pPr>
            <a:lvl4pPr marL="656671" lvl="3" indent="-166288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4pPr>
            <a:lvl5pPr marL="801443" lvl="4" indent="-139140" defTabSz="957008" eaLnBrk="1" hangingPunct="1">
              <a:buClr>
                <a:srgbClr val="000000"/>
              </a:buClr>
              <a:buSzPct val="89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5pPr>
            <a:lvl6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dirty="0"/>
          </a:p>
        </p:txBody>
      </p:sp>
      <p:sp>
        <p:nvSpPr>
          <p:cNvPr id="27" name="TextBox 6"/>
          <p:cNvSpPr txBox="1"/>
          <p:nvPr>
            <p:custDataLst>
              <p:tags r:id="rId7"/>
            </p:custDataLst>
          </p:nvPr>
        </p:nvSpPr>
        <p:spPr>
          <a:xfrm>
            <a:off x="6636745" y="2375689"/>
            <a:ext cx="476032" cy="36089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76200" rIns="76200" bIns="7620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957008" eaLnBrk="1" hangingPunct="1">
              <a:buClr>
                <a:schemeClr val="tx2"/>
              </a:buClr>
              <a:defRPr baseline="0">
                <a:solidFill>
                  <a:srgbClr val="000000"/>
                </a:solidFill>
                <a:latin typeface="+mn-lt"/>
              </a:defRPr>
            </a:lvl1pPr>
            <a:lvl2pPr marL="207013" lvl="1" indent="-205317" defTabSz="957008" eaLnBrk="1" hangingPunct="1">
              <a:buClr>
                <a:srgbClr val="000000"/>
              </a:buClr>
              <a:buSzPct val="125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2pPr>
            <a:lvl3pPr marL="488685" lvl="2" indent="-279976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3pPr>
            <a:lvl4pPr marL="656671" lvl="3" indent="-166288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4pPr>
            <a:lvl5pPr marL="801443" lvl="4" indent="-139140" defTabSz="957008" eaLnBrk="1" hangingPunct="1">
              <a:buClr>
                <a:srgbClr val="000000"/>
              </a:buClr>
              <a:buSzPct val="89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5pPr>
            <a:lvl6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dirty="0"/>
          </a:p>
        </p:txBody>
      </p:sp>
      <p:sp>
        <p:nvSpPr>
          <p:cNvPr id="28" name="TextBox 6"/>
          <p:cNvSpPr txBox="1"/>
          <p:nvPr>
            <p:custDataLst>
              <p:tags r:id="rId8"/>
            </p:custDataLst>
          </p:nvPr>
        </p:nvSpPr>
        <p:spPr>
          <a:xfrm>
            <a:off x="6675916" y="2429029"/>
            <a:ext cx="476032" cy="36089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76200" rIns="76200" bIns="7620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957008" eaLnBrk="1" hangingPunct="1">
              <a:buClr>
                <a:schemeClr val="tx2"/>
              </a:buClr>
              <a:defRPr baseline="0">
                <a:solidFill>
                  <a:srgbClr val="000000"/>
                </a:solidFill>
                <a:latin typeface="+mn-lt"/>
              </a:defRPr>
            </a:lvl1pPr>
            <a:lvl2pPr marL="207013" lvl="1" indent="-205317" defTabSz="957008" eaLnBrk="1" hangingPunct="1">
              <a:buClr>
                <a:srgbClr val="000000"/>
              </a:buClr>
              <a:buSzPct val="125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2pPr>
            <a:lvl3pPr marL="488685" lvl="2" indent="-279976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3pPr>
            <a:lvl4pPr marL="656671" lvl="3" indent="-166288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4pPr>
            <a:lvl5pPr marL="801443" lvl="4" indent="-139140" defTabSz="957008" eaLnBrk="1" hangingPunct="1">
              <a:buClr>
                <a:srgbClr val="000000"/>
              </a:buClr>
              <a:buSzPct val="89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5pPr>
            <a:lvl6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dirty="0"/>
          </a:p>
        </p:txBody>
      </p:sp>
      <p:sp>
        <p:nvSpPr>
          <p:cNvPr id="29" name="TextBox 6"/>
          <p:cNvSpPr txBox="1"/>
          <p:nvPr>
            <p:custDataLst>
              <p:tags r:id="rId9"/>
            </p:custDataLst>
          </p:nvPr>
        </p:nvSpPr>
        <p:spPr>
          <a:xfrm>
            <a:off x="6720115" y="2496891"/>
            <a:ext cx="476032" cy="36089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76200" rIns="76200" bIns="7620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957008" eaLnBrk="1" hangingPunct="1">
              <a:buClr>
                <a:schemeClr val="tx2"/>
              </a:buClr>
              <a:defRPr baseline="0">
                <a:solidFill>
                  <a:srgbClr val="000000"/>
                </a:solidFill>
                <a:latin typeface="+mn-lt"/>
              </a:defRPr>
            </a:lvl1pPr>
            <a:lvl2pPr marL="207013" lvl="1" indent="-205317" defTabSz="957008" eaLnBrk="1" hangingPunct="1">
              <a:buClr>
                <a:srgbClr val="000000"/>
              </a:buClr>
              <a:buSzPct val="125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2pPr>
            <a:lvl3pPr marL="488685" lvl="2" indent="-279976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3pPr>
            <a:lvl4pPr marL="656671" lvl="3" indent="-166288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4pPr>
            <a:lvl5pPr marL="801443" lvl="4" indent="-139140" defTabSz="957008" eaLnBrk="1" hangingPunct="1">
              <a:buClr>
                <a:srgbClr val="000000"/>
              </a:buClr>
              <a:buSzPct val="89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5pPr>
            <a:lvl6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dirty="0"/>
          </a:p>
        </p:txBody>
      </p:sp>
      <p:sp>
        <p:nvSpPr>
          <p:cNvPr id="31" name="TextBox 6"/>
          <p:cNvSpPr txBox="1"/>
          <p:nvPr>
            <p:custDataLst>
              <p:tags r:id="rId10"/>
            </p:custDataLst>
          </p:nvPr>
        </p:nvSpPr>
        <p:spPr>
          <a:xfrm>
            <a:off x="6729256" y="2589268"/>
            <a:ext cx="476032" cy="36089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76200" rIns="76200" bIns="7620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957008" eaLnBrk="1" hangingPunct="1">
              <a:buClr>
                <a:schemeClr val="tx2"/>
              </a:buClr>
              <a:defRPr baseline="0">
                <a:solidFill>
                  <a:srgbClr val="000000"/>
                </a:solidFill>
                <a:latin typeface="+mn-lt"/>
              </a:defRPr>
            </a:lvl1pPr>
            <a:lvl2pPr marL="207013" lvl="1" indent="-205317" defTabSz="957008" eaLnBrk="1" hangingPunct="1">
              <a:buClr>
                <a:srgbClr val="000000"/>
              </a:buClr>
              <a:buSzPct val="125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2pPr>
            <a:lvl3pPr marL="488685" lvl="2" indent="-279976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3pPr>
            <a:lvl4pPr marL="656671" lvl="3" indent="-166288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4pPr>
            <a:lvl5pPr marL="801443" lvl="4" indent="-139140" defTabSz="957008" eaLnBrk="1" hangingPunct="1">
              <a:buClr>
                <a:srgbClr val="000000"/>
              </a:buClr>
              <a:buSzPct val="89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5pPr>
            <a:lvl6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dirty="0"/>
          </a:p>
        </p:txBody>
      </p:sp>
      <p:sp>
        <p:nvSpPr>
          <p:cNvPr id="32" name="TextBox 6"/>
          <p:cNvSpPr txBox="1"/>
          <p:nvPr>
            <p:custDataLst>
              <p:tags r:id="rId11"/>
            </p:custDataLst>
          </p:nvPr>
        </p:nvSpPr>
        <p:spPr>
          <a:xfrm>
            <a:off x="6789145" y="2609474"/>
            <a:ext cx="476032" cy="36089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76200" rIns="76200" bIns="7620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957008" eaLnBrk="1" hangingPunct="1">
              <a:buClr>
                <a:schemeClr val="tx2"/>
              </a:buClr>
              <a:defRPr baseline="0">
                <a:solidFill>
                  <a:srgbClr val="000000"/>
                </a:solidFill>
                <a:latin typeface="+mn-lt"/>
              </a:defRPr>
            </a:lvl1pPr>
            <a:lvl2pPr marL="207013" lvl="1" indent="-205317" defTabSz="957008" eaLnBrk="1" hangingPunct="1">
              <a:buClr>
                <a:srgbClr val="000000"/>
              </a:buClr>
              <a:buSzPct val="125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2pPr>
            <a:lvl3pPr marL="488685" lvl="2" indent="-279976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3pPr>
            <a:lvl4pPr marL="656671" lvl="3" indent="-166288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4pPr>
            <a:lvl5pPr marL="801443" lvl="4" indent="-139140" defTabSz="957008" eaLnBrk="1" hangingPunct="1">
              <a:buClr>
                <a:srgbClr val="000000"/>
              </a:buClr>
              <a:buSzPct val="89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5pPr>
            <a:lvl6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dirty="0"/>
          </a:p>
        </p:txBody>
      </p:sp>
      <p:sp>
        <p:nvSpPr>
          <p:cNvPr id="33" name="TextBox 6"/>
          <p:cNvSpPr txBox="1"/>
          <p:nvPr>
            <p:custDataLst>
              <p:tags r:id="rId12"/>
            </p:custDataLst>
          </p:nvPr>
        </p:nvSpPr>
        <p:spPr>
          <a:xfrm>
            <a:off x="6806266" y="2678335"/>
            <a:ext cx="476032" cy="36089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76200" rIns="76200" bIns="7620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957008" eaLnBrk="1" hangingPunct="1">
              <a:buClr>
                <a:schemeClr val="tx2"/>
              </a:buClr>
              <a:defRPr baseline="0">
                <a:solidFill>
                  <a:srgbClr val="000000"/>
                </a:solidFill>
                <a:latin typeface="+mn-lt"/>
              </a:defRPr>
            </a:lvl1pPr>
            <a:lvl2pPr marL="207013" lvl="1" indent="-205317" defTabSz="957008" eaLnBrk="1" hangingPunct="1">
              <a:buClr>
                <a:srgbClr val="000000"/>
              </a:buClr>
              <a:buSzPct val="125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2pPr>
            <a:lvl3pPr marL="488685" lvl="2" indent="-279976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3pPr>
            <a:lvl4pPr marL="656671" lvl="3" indent="-166288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4pPr>
            <a:lvl5pPr marL="801443" lvl="4" indent="-139140" defTabSz="957008" eaLnBrk="1" hangingPunct="1">
              <a:buClr>
                <a:srgbClr val="000000"/>
              </a:buClr>
              <a:buSzPct val="89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5pPr>
            <a:lvl6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dirty="0"/>
          </a:p>
        </p:txBody>
      </p:sp>
      <p:pic>
        <p:nvPicPr>
          <p:cNvPr id="58371" name="Picture 3" descr="C:\Users\Natalya Trembovetska\Desktop\WRM\слайд 9 новая маршрутка.jpg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349" y="2150625"/>
            <a:ext cx="2174889" cy="153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49156"/>
          <p:cNvSpPr txBox="1">
            <a:spLocks/>
          </p:cNvSpPr>
          <p:nvPr/>
        </p:nvSpPr>
        <p:spPr>
          <a:xfrm>
            <a:off x="1015135" y="5701111"/>
            <a:ext cx="3769060" cy="5086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957008" eaLnBrk="1" hangingPunct="1">
              <a:buClr>
                <a:schemeClr val="tx2"/>
              </a:buClr>
              <a:defRPr baseline="0">
                <a:solidFill>
                  <a:srgbClr val="000000"/>
                </a:solidFill>
                <a:latin typeface="+mn-lt"/>
              </a:defRPr>
            </a:lvl1pPr>
            <a:lvl2pPr marL="1696" lvl="1" indent="0" defTabSz="957008" eaLnBrk="1" hangingPunct="1">
              <a:buClr>
                <a:srgbClr val="000000"/>
              </a:buClr>
              <a:buSzPct val="125000"/>
              <a:buFont typeface="Arial" pitchFamily="34" charset="0"/>
              <a:buNone/>
              <a:defRPr sz="1600" b="1" baseline="0">
                <a:latin typeface="+mn-lt"/>
              </a:defRPr>
            </a:lvl2pPr>
            <a:lvl3pPr marL="488685" lvl="2" indent="-279976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3pPr>
            <a:lvl4pPr marL="656671" lvl="3" indent="-166288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4pPr>
            <a:lvl5pPr marL="801443" lvl="4" indent="-139140" defTabSz="957008" eaLnBrk="1" hangingPunct="1">
              <a:buClr>
                <a:srgbClr val="000000"/>
              </a:buClr>
              <a:buSzPct val="89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5pPr>
            <a:lvl6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dirty="0" smtClean="0"/>
              <a:t>Несоблюдение расписания</a:t>
            </a:r>
            <a:endParaRPr lang="en-US" dirty="0"/>
          </a:p>
        </p:txBody>
      </p:sp>
      <p:sp>
        <p:nvSpPr>
          <p:cNvPr id="35" name="Rectangle 49156"/>
          <p:cNvSpPr txBox="1">
            <a:spLocks/>
          </p:cNvSpPr>
          <p:nvPr/>
        </p:nvSpPr>
        <p:spPr>
          <a:xfrm>
            <a:off x="5454395" y="5701111"/>
            <a:ext cx="3769060" cy="50869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tx2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957008" eaLnBrk="1" hangingPunct="1">
              <a:buClr>
                <a:schemeClr val="tx2"/>
              </a:buClr>
              <a:defRPr baseline="0">
                <a:solidFill>
                  <a:srgbClr val="000000"/>
                </a:solidFill>
                <a:latin typeface="+mn-lt"/>
              </a:defRPr>
            </a:lvl1pPr>
            <a:lvl2pPr marL="1696" lvl="1" indent="0" defTabSz="957008" eaLnBrk="1" hangingPunct="1">
              <a:buClr>
                <a:srgbClr val="000000"/>
              </a:buClr>
              <a:buSzPct val="125000"/>
              <a:buFont typeface="Arial" pitchFamily="34" charset="0"/>
              <a:buNone/>
              <a:defRPr sz="1600" baseline="0">
                <a:latin typeface="+mn-lt"/>
              </a:defRPr>
            </a:lvl2pPr>
            <a:lvl3pPr marL="488685" lvl="2" indent="-279976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3pPr>
            <a:lvl4pPr marL="656671" lvl="3" indent="-166288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4pPr>
            <a:lvl5pPr marL="801443" lvl="4" indent="-139140" defTabSz="957008" eaLnBrk="1" hangingPunct="1">
              <a:buClr>
                <a:srgbClr val="000000"/>
              </a:buClr>
              <a:buSzPct val="89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5pPr>
            <a:lvl6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b="1" dirty="0" smtClean="0"/>
              <a:t>Основной приоритет – уровень сервиса, а не быстрый заработок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6897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0019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8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1001242" y="4687704"/>
            <a:ext cx="3244850" cy="134991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7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07013" indent="-205317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2pPr>
            <a:lvl3pPr marL="488685" indent="-279976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3pPr>
            <a:lvl4pPr marL="656671" indent="-166288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4pPr>
            <a:lvl5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9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5pPr>
            <a:lvl6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6pPr>
            <a:lvl7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7pPr>
            <a:lvl8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8pPr>
            <a:lvl9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1696" lvl="1" indent="0">
              <a:buNone/>
            </a:pPr>
            <a:r>
              <a:rPr lang="ru-RU" sz="1400" b="1" dirty="0" smtClean="0"/>
              <a:t>Роль</a:t>
            </a:r>
          </a:p>
          <a:p>
            <a:pPr lvl="1"/>
            <a:r>
              <a:rPr lang="ru-RU" sz="1400" dirty="0" smtClean="0"/>
              <a:t>Осуществление перевозок по единому билетному меню города в соответствии с требованиями </a:t>
            </a:r>
            <a:r>
              <a:rPr lang="ru-RU" sz="1400" dirty="0" err="1" smtClean="0"/>
              <a:t>госконтракта</a:t>
            </a:r>
            <a:endParaRPr lang="en-US" sz="1400" dirty="0"/>
          </a:p>
        </p:txBody>
      </p:sp>
      <p:sp>
        <p:nvSpPr>
          <p:cNvPr id="46" name="Rectangle 45"/>
          <p:cNvSpPr/>
          <p:nvPr/>
        </p:nvSpPr>
        <p:spPr>
          <a:xfrm>
            <a:off x="4341342" y="3238999"/>
            <a:ext cx="2332556" cy="134991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/>
          <a:p>
            <a:pPr defTabSz="957008">
              <a:buClr>
                <a:schemeClr val="tx2"/>
              </a:buClr>
            </a:pPr>
            <a:endParaRPr lang="ru-RU" dirty="0" err="1">
              <a:solidFill>
                <a:srgbClr val="00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341342" y="4687704"/>
            <a:ext cx="2332556" cy="134991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/>
          <a:p>
            <a:pPr defTabSz="957008">
              <a:buClr>
                <a:schemeClr val="tx2"/>
              </a:buClr>
            </a:pPr>
            <a:endParaRPr lang="ru-RU" dirty="0" err="1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1342" y="1774068"/>
            <a:ext cx="2332556" cy="134991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/>
          <a:p>
            <a:pPr defTabSz="957008">
              <a:buClr>
                <a:schemeClr val="tx2"/>
              </a:buClr>
            </a:pPr>
            <a:endParaRPr lang="ru-RU" dirty="0" err="1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242" y="234863"/>
            <a:ext cx="8655521" cy="646331"/>
          </a:xfrm>
          <a:ln w="3175">
            <a:miter lim="400000"/>
          </a:ln>
        </p:spPr>
        <p:txBody>
          <a:bodyPr wrap="square" lIns="0" tIns="0" rIns="0" bIns="0" anchor="t" anchorCtr="0">
            <a:spAutoFit/>
          </a:bodyPr>
          <a:lstStyle/>
          <a:p>
            <a:r>
              <a:rPr lang="ru-RU" dirty="0" smtClean="0"/>
              <a:t>По новой </a:t>
            </a:r>
            <a:r>
              <a:rPr lang="ru-RU" dirty="0"/>
              <a:t>модели </a:t>
            </a:r>
            <a:r>
              <a:rPr lang="ru-RU" dirty="0" smtClean="0"/>
              <a:t>управления коммерческими перевозчиками между </a:t>
            </a:r>
            <a:r>
              <a:rPr lang="ru-RU" dirty="0"/>
              <a:t>городом </a:t>
            </a:r>
            <a:r>
              <a:rPr lang="ru-RU" dirty="0" smtClean="0"/>
              <a:t>и </a:t>
            </a:r>
            <a:r>
              <a:rPr lang="ru-RU" dirty="0"/>
              <a:t>перевозчиком будет заключен контракт</a:t>
            </a:r>
            <a:endParaRPr lang="en-US" dirty="0"/>
          </a:p>
        </p:txBody>
      </p:sp>
      <p:pic>
        <p:nvPicPr>
          <p:cNvPr id="16" name="Picture 15" descr="C:\Users\Natalya Trembovetska\Desktop\герб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457" y="1865422"/>
            <a:ext cx="492792" cy="5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989056" y="1865422"/>
            <a:ext cx="1648060" cy="52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7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07013" indent="-205317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2pPr>
            <a:lvl3pPr marL="488685" indent="-279976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3pPr>
            <a:lvl4pPr marL="656671" indent="-166288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4pPr>
            <a:lvl5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9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5pPr>
            <a:lvl6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6pPr>
            <a:lvl7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7pPr>
            <a:lvl8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8pPr>
            <a:lvl9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b="1" dirty="0" smtClean="0">
                <a:solidFill>
                  <a:schemeClr val="accent4"/>
                </a:solidFill>
              </a:rPr>
              <a:t>Департамент</a:t>
            </a:r>
            <a:br>
              <a:rPr lang="ru-RU" b="1" dirty="0" smtClean="0">
                <a:solidFill>
                  <a:schemeClr val="accent4"/>
                </a:solidFill>
              </a:rPr>
            </a:br>
            <a:r>
              <a:rPr lang="ru-RU" b="1" dirty="0" smtClean="0">
                <a:solidFill>
                  <a:schemeClr val="accent4"/>
                </a:solidFill>
              </a:rPr>
              <a:t>транспорта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4442457" y="4772673"/>
            <a:ext cx="1648060" cy="52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defTabSz="957008" eaLnBrk="1" hangingPunct="1">
              <a:buClr>
                <a:schemeClr val="tx2"/>
              </a:buClr>
              <a:defRPr b="1" baseline="0">
                <a:solidFill>
                  <a:schemeClr val="accent4"/>
                </a:solidFill>
                <a:latin typeface="+mn-lt"/>
              </a:defRPr>
            </a:lvl1pPr>
            <a:lvl2pPr marL="207013" indent="-205317" defTabSz="957008" eaLnBrk="1" hangingPunct="1">
              <a:buClr>
                <a:srgbClr val="000000"/>
              </a:buClr>
              <a:buSzPct val="125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2pPr>
            <a:lvl3pPr marL="488685" indent="-279976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3pPr>
            <a:lvl4pPr marL="656671" indent="-166288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4pPr>
            <a:lvl5pPr marL="801443" indent="-139140" defTabSz="957008" eaLnBrk="1" hangingPunct="1">
              <a:buClr>
                <a:srgbClr val="000000"/>
              </a:buClr>
              <a:buSzPct val="89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5pPr>
            <a:lvl6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dirty="0"/>
              <a:t>Частные </a:t>
            </a:r>
            <a:br>
              <a:rPr lang="ru-RU" dirty="0"/>
            </a:br>
            <a:r>
              <a:rPr lang="ru-RU" dirty="0"/>
              <a:t>перевозчики</a:t>
            </a:r>
            <a:endParaRPr lang="en-US" dirty="0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1001242" y="1774068"/>
            <a:ext cx="3244850" cy="134991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7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07013" indent="-205317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2pPr>
            <a:lvl3pPr marL="488685" indent="-279976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3pPr>
            <a:lvl4pPr marL="656671" indent="-166288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4pPr>
            <a:lvl5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9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5pPr>
            <a:lvl6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6pPr>
            <a:lvl7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7pPr>
            <a:lvl8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8pPr>
            <a:lvl9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1696" lvl="1" indent="0">
              <a:buNone/>
            </a:pPr>
            <a:r>
              <a:rPr lang="ru-RU" sz="1400" b="1" dirty="0" smtClean="0"/>
              <a:t>Роль</a:t>
            </a:r>
            <a:r>
              <a:rPr lang="ru-RU" sz="1400" dirty="0" smtClean="0"/>
              <a:t> </a:t>
            </a:r>
          </a:p>
          <a:p>
            <a:pPr lvl="1"/>
            <a:r>
              <a:rPr lang="ru-RU" sz="1400" dirty="0"/>
              <a:t>Разработка  маршрутной сети</a:t>
            </a:r>
          </a:p>
          <a:p>
            <a:pPr lvl="1"/>
            <a:r>
              <a:rPr lang="ru-RU" sz="1400" dirty="0"/>
              <a:t>Определение стандартов качества </a:t>
            </a:r>
            <a:r>
              <a:rPr lang="ru-RU" sz="1400" dirty="0" smtClean="0"/>
              <a:t>обслуживания пассажиров</a:t>
            </a:r>
          </a:p>
          <a:p>
            <a:pPr lvl="1"/>
            <a:r>
              <a:rPr lang="ru-RU" sz="1400" dirty="0" smtClean="0"/>
              <a:t>Планирование развития инфраструктуры</a:t>
            </a:r>
            <a:endParaRPr lang="en-US" sz="1400" dirty="0"/>
          </a:p>
        </p:txBody>
      </p:sp>
      <p:pic>
        <p:nvPicPr>
          <p:cNvPr id="42" name="Picture 41" descr="C:\Users\Natalya Trembovetska\Desktop\герб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457" y="3316547"/>
            <a:ext cx="492792" cy="5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5036425" y="3325626"/>
            <a:ext cx="164806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7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07013" indent="-205317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2pPr>
            <a:lvl3pPr marL="488685" indent="-279976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3pPr>
            <a:lvl4pPr marL="656671" indent="-166288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4pPr>
            <a:lvl5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9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5pPr>
            <a:lvl6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6pPr>
            <a:lvl7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7pPr>
            <a:lvl8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8pPr>
            <a:lvl9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600" b="1" dirty="0" smtClean="0">
                <a:solidFill>
                  <a:schemeClr val="accent4"/>
                </a:solidFill>
              </a:rPr>
              <a:t>ГКУ «Организатор перевозок»</a:t>
            </a:r>
            <a:endParaRPr lang="en-US" sz="1600" b="1" dirty="0">
              <a:solidFill>
                <a:schemeClr val="accent4"/>
              </a:solidFill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1001242" y="3238999"/>
            <a:ext cx="3244850" cy="134991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7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07013" indent="-205317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2pPr>
            <a:lvl3pPr marL="488685" indent="-279976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3pPr>
            <a:lvl4pPr marL="656671" indent="-166288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4pPr>
            <a:lvl5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9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5pPr>
            <a:lvl6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6pPr>
            <a:lvl7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7pPr>
            <a:lvl8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8pPr>
            <a:lvl9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1696" lvl="1" indent="0">
              <a:buNone/>
            </a:pPr>
            <a:r>
              <a:rPr lang="ru-RU" sz="1400" b="1" dirty="0" smtClean="0"/>
              <a:t>Роль</a:t>
            </a:r>
          </a:p>
          <a:p>
            <a:pPr lvl="1"/>
            <a:r>
              <a:rPr lang="ru-RU" sz="1400" dirty="0" smtClean="0"/>
              <a:t>Государственный заказчик</a:t>
            </a:r>
          </a:p>
          <a:p>
            <a:pPr lvl="1"/>
            <a:r>
              <a:rPr lang="ru-RU" sz="1400" dirty="0" smtClean="0"/>
              <a:t>Организация конкурсов на обслуживание маршрутов</a:t>
            </a:r>
          </a:p>
          <a:p>
            <a:pPr lvl="1"/>
            <a:r>
              <a:rPr lang="ru-RU" sz="1400" dirty="0" smtClean="0"/>
              <a:t>Контроль за соблюдением условий договора</a:t>
            </a:r>
            <a:endParaRPr lang="en-US" sz="1400" dirty="0"/>
          </a:p>
        </p:txBody>
      </p:sp>
      <p:sp>
        <p:nvSpPr>
          <p:cNvPr id="50" name="Content Placeholder 2"/>
          <p:cNvSpPr txBox="1">
            <a:spLocks/>
          </p:cNvSpPr>
          <p:nvPr/>
        </p:nvSpPr>
        <p:spPr bwMode="auto">
          <a:xfrm>
            <a:off x="7332939" y="1909408"/>
            <a:ext cx="2369914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7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07013" indent="-205317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2pPr>
            <a:lvl3pPr marL="488685" indent="-279976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3pPr>
            <a:lvl4pPr marL="656671" indent="-166288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4pPr>
            <a:lvl5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9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5pPr>
            <a:lvl6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6pPr>
            <a:lvl7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7pPr>
            <a:lvl8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8pPr>
            <a:lvl9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1696" lvl="1" indent="0">
              <a:buNone/>
            </a:pPr>
            <a:r>
              <a:rPr lang="ru-RU" sz="1400" b="1" dirty="0" smtClean="0"/>
              <a:t>Постановление 643-пп</a:t>
            </a:r>
            <a:br>
              <a:rPr lang="ru-RU" sz="1400" b="1" dirty="0" smtClean="0"/>
            </a:br>
            <a:r>
              <a:rPr lang="ru-RU" sz="1400" b="1" dirty="0" smtClean="0"/>
              <a:t>Правительства Москвы</a:t>
            </a:r>
          </a:p>
          <a:p>
            <a:pPr lvl="1"/>
            <a:r>
              <a:rPr lang="ru-RU" sz="1200" dirty="0" smtClean="0"/>
              <a:t>Определяет функции </a:t>
            </a:r>
            <a:br>
              <a:rPr lang="ru-RU" sz="1200" dirty="0" smtClean="0"/>
            </a:br>
            <a:r>
              <a:rPr lang="ru-RU" sz="1200" dirty="0" err="1" smtClean="0"/>
              <a:t>ДТ</a:t>
            </a:r>
            <a:r>
              <a:rPr lang="ru-RU" sz="1200" dirty="0" smtClean="0"/>
              <a:t> и </a:t>
            </a:r>
            <a:r>
              <a:rPr lang="ru-RU" sz="1200" dirty="0" err="1" smtClean="0"/>
              <a:t>ГКУ</a:t>
            </a:r>
            <a:r>
              <a:rPr lang="ru-RU" sz="1200" dirty="0" smtClean="0"/>
              <a:t> ОП</a:t>
            </a:r>
          </a:p>
          <a:p>
            <a:pPr lvl="1"/>
            <a:r>
              <a:rPr lang="ru-RU" sz="1200" dirty="0" smtClean="0"/>
              <a:t>Регламентирует порядок допуска перевозчиков </a:t>
            </a:r>
            <a:br>
              <a:rPr lang="ru-RU" sz="1200" dirty="0" smtClean="0"/>
            </a:br>
            <a:r>
              <a:rPr lang="ru-RU" sz="1200" dirty="0" smtClean="0"/>
              <a:t>на маршрут</a:t>
            </a:r>
            <a:endParaRPr lang="en-US" sz="1200" dirty="0"/>
          </a:p>
        </p:txBody>
      </p:sp>
      <p:sp>
        <p:nvSpPr>
          <p:cNvPr id="51" name="Content Placeholder 2"/>
          <p:cNvSpPr txBox="1">
            <a:spLocks/>
          </p:cNvSpPr>
          <p:nvPr/>
        </p:nvSpPr>
        <p:spPr bwMode="auto">
          <a:xfrm>
            <a:off x="7290958" y="3853992"/>
            <a:ext cx="2411895" cy="176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7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07013" indent="-205317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2pPr>
            <a:lvl3pPr marL="488685" indent="-279976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3pPr>
            <a:lvl4pPr marL="656671" indent="-166288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4pPr>
            <a:lvl5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9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5pPr>
            <a:lvl6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6pPr>
            <a:lvl7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7pPr>
            <a:lvl8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8pPr>
            <a:lvl9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1696" lvl="1" indent="0">
              <a:buNone/>
            </a:pPr>
            <a:r>
              <a:rPr lang="ru-RU" sz="1200" b="1" dirty="0" smtClean="0"/>
              <a:t>Государственный </a:t>
            </a:r>
            <a:br>
              <a:rPr lang="ru-RU" sz="1200" b="1" dirty="0" smtClean="0"/>
            </a:br>
            <a:r>
              <a:rPr lang="ru-RU" sz="1200" b="1" dirty="0" smtClean="0"/>
              <a:t>контракт</a:t>
            </a:r>
          </a:p>
          <a:p>
            <a:pPr lvl="1"/>
            <a:r>
              <a:rPr lang="ru-RU" sz="1200" dirty="0" smtClean="0"/>
              <a:t>Определяет обязанности перевозчиков и </a:t>
            </a:r>
            <a:r>
              <a:rPr lang="ru-RU" sz="1200" dirty="0" err="1" smtClean="0"/>
              <a:t>ГКУ</a:t>
            </a:r>
            <a:r>
              <a:rPr lang="ru-RU" sz="1200" dirty="0" smtClean="0"/>
              <a:t> ОП</a:t>
            </a:r>
          </a:p>
          <a:p>
            <a:pPr lvl="1"/>
            <a:r>
              <a:rPr lang="ru-RU" sz="1200" dirty="0" smtClean="0"/>
              <a:t>Определяет порядок оплаты выполненных работ</a:t>
            </a:r>
          </a:p>
          <a:p>
            <a:pPr lvl="1"/>
            <a:r>
              <a:rPr lang="ru-RU" sz="1200" dirty="0" smtClean="0"/>
              <a:t>Регламентирует стандарты качества обслуживания</a:t>
            </a:r>
            <a:endParaRPr lang="en-US" sz="1200" dirty="0"/>
          </a:p>
        </p:txBody>
      </p:sp>
      <p:pic>
        <p:nvPicPr>
          <p:cNvPr id="66562" name="Picture 2" descr="C:\Users\Natalya Trembovetska\Desktop\WRM\слайд 9 автобус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670" y="5264038"/>
            <a:ext cx="1141015" cy="65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3" name="Picture 3" descr="C:\Users\Natalya Trembovetska\Desktop\WRM\слайд 9 новая маршрутка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195" y="5425072"/>
            <a:ext cx="720085" cy="50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49169"/>
          <p:cNvSpPr txBox="1"/>
          <p:nvPr/>
        </p:nvSpPr>
        <p:spPr>
          <a:xfrm>
            <a:off x="1001242" y="1256641"/>
            <a:ext cx="8807451" cy="410391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57008" eaLnBrk="1" hangingPunct="1">
              <a:buClr>
                <a:schemeClr val="tx2"/>
              </a:buClr>
              <a:defRPr baseline="0">
                <a:solidFill>
                  <a:srgbClr val="000000"/>
                </a:solidFill>
                <a:latin typeface="+mn-lt"/>
              </a:defRPr>
            </a:lvl1pPr>
            <a:lvl2pPr marL="207013" lvl="1" indent="-205317" defTabSz="957008" eaLnBrk="1" hangingPunct="1">
              <a:buClr>
                <a:srgbClr val="000000"/>
              </a:buClr>
              <a:buSzPct val="125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2pPr>
            <a:lvl3pPr marL="488685" lvl="2" indent="-279976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3pPr>
            <a:lvl4pPr marL="656671" lvl="3" indent="-166288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4pPr>
            <a:lvl5pPr marL="801443" lvl="4" indent="-139140" defTabSz="957008" eaLnBrk="1" hangingPunct="1">
              <a:buClr>
                <a:srgbClr val="000000"/>
              </a:buClr>
              <a:buSzPct val="89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5pPr>
            <a:lvl6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400" b="1" dirty="0">
                <a:solidFill>
                  <a:schemeClr val="bg1"/>
                </a:solidFill>
              </a:rPr>
              <a:t>Целевая модель работы с коммерческими перевозчиками</a:t>
            </a:r>
          </a:p>
        </p:txBody>
      </p:sp>
      <p:pic>
        <p:nvPicPr>
          <p:cNvPr id="66568" name="Picture 8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98" y="4136754"/>
            <a:ext cx="566734" cy="745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8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116" y="2610821"/>
            <a:ext cx="566734" cy="745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reeform 10"/>
          <p:cNvSpPr/>
          <p:nvPr/>
        </p:nvSpPr>
        <p:spPr>
          <a:xfrm>
            <a:off x="6492360" y="2653641"/>
            <a:ext cx="0" cy="476250"/>
          </a:xfrm>
          <a:custGeom>
            <a:avLst/>
            <a:gdLst>
              <a:gd name="connsiteX0" fmla="*/ 0 w 0"/>
              <a:gd name="connsiteY0" fmla="*/ 476250 h 476250"/>
              <a:gd name="connsiteX1" fmla="*/ 0 w 0"/>
              <a:gd name="connsiteY1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76250">
                <a:moveTo>
                  <a:pt x="0" y="476250"/>
                </a:moveTo>
                <a:lnTo>
                  <a:pt x="0" y="0"/>
                </a:lnTo>
              </a:path>
            </a:pathLst>
          </a:custGeom>
          <a:noFill/>
          <a:ln w="57150"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Freeform 53"/>
          <p:cNvSpPr/>
          <p:nvPr/>
        </p:nvSpPr>
        <p:spPr>
          <a:xfrm flipV="1">
            <a:off x="6492360" y="3240414"/>
            <a:ext cx="0" cy="476250"/>
          </a:xfrm>
          <a:custGeom>
            <a:avLst/>
            <a:gdLst>
              <a:gd name="connsiteX0" fmla="*/ 0 w 0"/>
              <a:gd name="connsiteY0" fmla="*/ 476250 h 476250"/>
              <a:gd name="connsiteX1" fmla="*/ 0 w 0"/>
              <a:gd name="connsiteY1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76250">
                <a:moveTo>
                  <a:pt x="0" y="476250"/>
                </a:moveTo>
                <a:lnTo>
                  <a:pt x="0" y="0"/>
                </a:lnTo>
              </a:path>
            </a:pathLst>
          </a:custGeom>
          <a:noFill/>
          <a:ln w="57150"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Freeform 56"/>
          <p:cNvSpPr/>
          <p:nvPr/>
        </p:nvSpPr>
        <p:spPr>
          <a:xfrm>
            <a:off x="6492360" y="4110456"/>
            <a:ext cx="0" cy="476250"/>
          </a:xfrm>
          <a:custGeom>
            <a:avLst/>
            <a:gdLst>
              <a:gd name="connsiteX0" fmla="*/ 0 w 0"/>
              <a:gd name="connsiteY0" fmla="*/ 476250 h 476250"/>
              <a:gd name="connsiteX1" fmla="*/ 0 w 0"/>
              <a:gd name="connsiteY1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76250">
                <a:moveTo>
                  <a:pt x="0" y="476250"/>
                </a:moveTo>
                <a:lnTo>
                  <a:pt x="0" y="0"/>
                </a:lnTo>
              </a:path>
            </a:pathLst>
          </a:custGeom>
          <a:noFill/>
          <a:ln w="57150"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Freeform 57"/>
          <p:cNvSpPr/>
          <p:nvPr/>
        </p:nvSpPr>
        <p:spPr>
          <a:xfrm flipV="1">
            <a:off x="6492360" y="4690879"/>
            <a:ext cx="0" cy="476250"/>
          </a:xfrm>
          <a:custGeom>
            <a:avLst/>
            <a:gdLst>
              <a:gd name="connsiteX0" fmla="*/ 0 w 0"/>
              <a:gd name="connsiteY0" fmla="*/ 476250 h 476250"/>
              <a:gd name="connsiteX1" fmla="*/ 0 w 0"/>
              <a:gd name="connsiteY1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76250">
                <a:moveTo>
                  <a:pt x="0" y="476250"/>
                </a:moveTo>
                <a:lnTo>
                  <a:pt x="0" y="0"/>
                </a:lnTo>
              </a:path>
            </a:pathLst>
          </a:custGeom>
          <a:noFill/>
          <a:ln w="57150"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Freeform 19"/>
          <p:cNvSpPr/>
          <p:nvPr/>
        </p:nvSpPr>
        <p:spPr>
          <a:xfrm>
            <a:off x="7028753" y="3641470"/>
            <a:ext cx="2779940" cy="2396144"/>
          </a:xfrm>
          <a:custGeom>
            <a:avLst/>
            <a:gdLst>
              <a:gd name="connsiteX0" fmla="*/ 0 w 2995748"/>
              <a:gd name="connsiteY0" fmla="*/ 191589 h 2151017"/>
              <a:gd name="connsiteX1" fmla="*/ 0 w 2995748"/>
              <a:gd name="connsiteY1" fmla="*/ 0 h 2151017"/>
              <a:gd name="connsiteX2" fmla="*/ 2995748 w 2995748"/>
              <a:gd name="connsiteY2" fmla="*/ 0 h 2151017"/>
              <a:gd name="connsiteX3" fmla="*/ 2995748 w 2995748"/>
              <a:gd name="connsiteY3" fmla="*/ 2151017 h 2151017"/>
              <a:gd name="connsiteX4" fmla="*/ 0 w 2995748"/>
              <a:gd name="connsiteY4" fmla="*/ 2151017 h 2151017"/>
              <a:gd name="connsiteX5" fmla="*/ 0 w 2995748"/>
              <a:gd name="connsiteY5" fmla="*/ 1201783 h 215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5748" h="2151017">
                <a:moveTo>
                  <a:pt x="0" y="191589"/>
                </a:moveTo>
                <a:lnTo>
                  <a:pt x="0" y="0"/>
                </a:lnTo>
                <a:lnTo>
                  <a:pt x="2995748" y="0"/>
                </a:lnTo>
                <a:lnTo>
                  <a:pt x="2995748" y="2151017"/>
                </a:lnTo>
                <a:lnTo>
                  <a:pt x="0" y="2151017"/>
                </a:lnTo>
                <a:lnTo>
                  <a:pt x="0" y="1201783"/>
                </a:lnTo>
              </a:path>
            </a:pathLst>
          </a:cu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 20"/>
          <p:cNvSpPr/>
          <p:nvPr/>
        </p:nvSpPr>
        <p:spPr>
          <a:xfrm>
            <a:off x="7028753" y="1766546"/>
            <a:ext cx="2779940" cy="1745031"/>
          </a:xfrm>
          <a:custGeom>
            <a:avLst/>
            <a:gdLst>
              <a:gd name="connsiteX0" fmla="*/ 0 w 2995748"/>
              <a:gd name="connsiteY0" fmla="*/ 1828800 h 1959429"/>
              <a:gd name="connsiteX1" fmla="*/ 0 w 2995748"/>
              <a:gd name="connsiteY1" fmla="*/ 1959429 h 1959429"/>
              <a:gd name="connsiteX2" fmla="*/ 2995748 w 2995748"/>
              <a:gd name="connsiteY2" fmla="*/ 1959429 h 1959429"/>
              <a:gd name="connsiteX3" fmla="*/ 2995748 w 2995748"/>
              <a:gd name="connsiteY3" fmla="*/ 0 h 1959429"/>
              <a:gd name="connsiteX4" fmla="*/ 0 w 2995748"/>
              <a:gd name="connsiteY4" fmla="*/ 0 h 1959429"/>
              <a:gd name="connsiteX5" fmla="*/ 0 w 2995748"/>
              <a:gd name="connsiteY5" fmla="*/ 940526 h 195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5748" h="1959429">
                <a:moveTo>
                  <a:pt x="0" y="1828800"/>
                </a:moveTo>
                <a:lnTo>
                  <a:pt x="0" y="1959429"/>
                </a:lnTo>
                <a:lnTo>
                  <a:pt x="2995748" y="1959429"/>
                </a:lnTo>
                <a:lnTo>
                  <a:pt x="2995748" y="0"/>
                </a:lnTo>
                <a:lnTo>
                  <a:pt x="0" y="0"/>
                </a:lnTo>
                <a:lnTo>
                  <a:pt x="0" y="940526"/>
                </a:lnTo>
              </a:path>
            </a:pathLst>
          </a:cu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32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356991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5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7829" name="Picture 5" descr="C:\Users\Olga Balusova\AppData\Local\Temp\wzc6cb\СЛАЙД 11.jpg"/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2" t="2782" b="4311"/>
          <a:stretch/>
        </p:blipFill>
        <p:spPr bwMode="auto">
          <a:xfrm>
            <a:off x="844153" y="234863"/>
            <a:ext cx="7302500" cy="582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243" y="234863"/>
            <a:ext cx="8688858" cy="646331"/>
          </a:xfrm>
        </p:spPr>
        <p:txBody>
          <a:bodyPr/>
          <a:lstStyle/>
          <a:p>
            <a:pPr algn="r"/>
            <a:r>
              <a:rPr lang="ru-RU" dirty="0" smtClean="0"/>
              <a:t>Контрактом будут установлены </a:t>
            </a:r>
            <a:br>
              <a:rPr lang="ru-RU" dirty="0" smtClean="0"/>
            </a:br>
            <a:r>
              <a:rPr lang="ru-RU" dirty="0" smtClean="0"/>
              <a:t>требования к качеству услуг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 flipH="1">
            <a:off x="4182505" y="1454067"/>
            <a:ext cx="504825" cy="45719"/>
            <a:chOff x="-2273300" y="844550"/>
            <a:chExt cx="1435100" cy="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-2273300" y="844550"/>
              <a:ext cx="1435100" cy="0"/>
            </a:xfrm>
            <a:prstGeom prst="line">
              <a:avLst/>
            </a:prstGeom>
            <a:ln w="38100"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-2273300" y="844550"/>
              <a:ext cx="1435100" cy="0"/>
            </a:xfrm>
            <a:prstGeom prst="line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12"/>
          <p:cNvSpPr txBox="1">
            <a:spLocks/>
          </p:cNvSpPr>
          <p:nvPr/>
        </p:nvSpPr>
        <p:spPr>
          <a:xfrm>
            <a:off x="4673474" y="1048565"/>
            <a:ext cx="2523123" cy="7708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228600" dist="38100" dir="2700000" algn="tl" rotWithShape="0">
              <a:prstClr val="black">
                <a:alpha val="26000"/>
              </a:prstClr>
            </a:outerShdw>
          </a:effectLst>
          <a:ex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b="1" dirty="0" smtClean="0"/>
              <a:t>Контроль соблюдения расписания по данным навигационного оборудования</a:t>
            </a:r>
            <a:endParaRPr lang="ru-RU" sz="1200" b="1" dirty="0"/>
          </a:p>
        </p:txBody>
      </p:sp>
      <p:grpSp>
        <p:nvGrpSpPr>
          <p:cNvPr id="30" name="Group 29"/>
          <p:cNvGrpSpPr/>
          <p:nvPr/>
        </p:nvGrpSpPr>
        <p:grpSpPr>
          <a:xfrm flipV="1">
            <a:off x="7185248" y="2357203"/>
            <a:ext cx="1452374" cy="1427396"/>
            <a:chOff x="-2374900" y="1562100"/>
            <a:chExt cx="1130300" cy="431800"/>
          </a:xfrm>
        </p:grpSpPr>
        <p:sp>
          <p:nvSpPr>
            <p:cNvPr id="31" name="Freeform 30"/>
            <p:cNvSpPr/>
            <p:nvPr/>
          </p:nvSpPr>
          <p:spPr>
            <a:xfrm>
              <a:off x="-2374900" y="1562100"/>
              <a:ext cx="1130300" cy="431800"/>
            </a:xfrm>
            <a:custGeom>
              <a:avLst/>
              <a:gdLst>
                <a:gd name="connsiteX0" fmla="*/ 2432050 w 2432050"/>
                <a:gd name="connsiteY0" fmla="*/ 431800 h 431800"/>
                <a:gd name="connsiteX1" fmla="*/ 2432050 w 2432050"/>
                <a:gd name="connsiteY1" fmla="*/ 0 h 431800"/>
                <a:gd name="connsiteX2" fmla="*/ 0 w 2432050"/>
                <a:gd name="connsiteY2" fmla="*/ 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2050" h="431800">
                  <a:moveTo>
                    <a:pt x="2432050" y="431800"/>
                  </a:moveTo>
                  <a:lnTo>
                    <a:pt x="2432050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-2374900" y="1562100"/>
              <a:ext cx="1130300" cy="431800"/>
            </a:xfrm>
            <a:custGeom>
              <a:avLst/>
              <a:gdLst>
                <a:gd name="connsiteX0" fmla="*/ 2432050 w 2432050"/>
                <a:gd name="connsiteY0" fmla="*/ 431800 h 431800"/>
                <a:gd name="connsiteX1" fmla="*/ 2432050 w 2432050"/>
                <a:gd name="connsiteY1" fmla="*/ 0 h 431800"/>
                <a:gd name="connsiteX2" fmla="*/ 0 w 2432050"/>
                <a:gd name="connsiteY2" fmla="*/ 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2050" h="431800">
                  <a:moveTo>
                    <a:pt x="2432050" y="431800"/>
                  </a:moveTo>
                  <a:lnTo>
                    <a:pt x="243205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accent4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</p:grpSp>
      <p:sp>
        <p:nvSpPr>
          <p:cNvPr id="20" name="Rectangle 12"/>
          <p:cNvSpPr txBox="1">
            <a:spLocks/>
          </p:cNvSpPr>
          <p:nvPr/>
        </p:nvSpPr>
        <p:spPr>
          <a:xfrm>
            <a:off x="7703308" y="2034614"/>
            <a:ext cx="2113791" cy="88407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228600" dist="38100" dir="2700000" algn="tl" rotWithShape="0">
              <a:prstClr val="black">
                <a:alpha val="26000"/>
              </a:prstClr>
            </a:outerShdw>
          </a:effectLst>
          <a:extLst/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b="1" dirty="0"/>
              <a:t>Соблюдение скоростного </a:t>
            </a:r>
            <a:r>
              <a:rPr lang="ru-RU" sz="1200" b="1" dirty="0" smtClean="0"/>
              <a:t>режима и </a:t>
            </a:r>
            <a:r>
              <a:rPr lang="ru-RU" sz="1200" b="1" dirty="0" err="1" smtClean="0"/>
              <a:t>ПДД</a:t>
            </a:r>
            <a:r>
              <a:rPr lang="ru-RU" sz="1200" b="1" dirty="0" smtClean="0"/>
              <a:t>, отсутствие ДТП по вине перевозчика</a:t>
            </a:r>
            <a:endParaRPr lang="ru-RU" sz="1200" b="1" dirty="0"/>
          </a:p>
        </p:txBody>
      </p:sp>
      <p:grpSp>
        <p:nvGrpSpPr>
          <p:cNvPr id="57" name="Group 56"/>
          <p:cNvGrpSpPr>
            <a:grpSpLocks/>
          </p:cNvGrpSpPr>
          <p:nvPr/>
        </p:nvGrpSpPr>
        <p:grpSpPr>
          <a:xfrm flipH="1" flipV="1">
            <a:off x="6159578" y="4182610"/>
            <a:ext cx="1560152" cy="126845"/>
            <a:chOff x="-2273300" y="844550"/>
            <a:chExt cx="1435100" cy="0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-2273300" y="844550"/>
              <a:ext cx="1435100" cy="0"/>
            </a:xfrm>
            <a:prstGeom prst="line">
              <a:avLst/>
            </a:prstGeom>
            <a:ln w="38100"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-2273300" y="844550"/>
              <a:ext cx="1435100" cy="0"/>
            </a:xfrm>
            <a:prstGeom prst="line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4"/>
          <p:cNvSpPr txBox="1"/>
          <p:nvPr>
            <p:custDataLst>
              <p:tags r:id="rId3"/>
            </p:custDataLst>
          </p:nvPr>
        </p:nvSpPr>
        <p:spPr>
          <a:xfrm>
            <a:off x="5159969" y="4091405"/>
            <a:ext cx="523365" cy="8094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76200" rIns="76200" bIns="7620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957008" eaLnBrk="1" hangingPunct="1">
              <a:buClr>
                <a:schemeClr val="tx2"/>
              </a:buClr>
              <a:defRPr baseline="0">
                <a:solidFill>
                  <a:srgbClr val="000000"/>
                </a:solidFill>
                <a:latin typeface="+mn-lt"/>
              </a:defRPr>
            </a:lvl1pPr>
            <a:lvl2pPr marL="207013" lvl="1" indent="-205317" defTabSz="957008" eaLnBrk="1" hangingPunct="1">
              <a:buClr>
                <a:srgbClr val="000000"/>
              </a:buClr>
              <a:buSzPct val="125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2pPr>
            <a:lvl3pPr marL="488685" lvl="2" indent="-279976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3pPr>
            <a:lvl4pPr marL="656671" lvl="3" indent="-166288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4pPr>
            <a:lvl5pPr marL="801443" lvl="4" indent="-139140" defTabSz="957008" eaLnBrk="1" hangingPunct="1">
              <a:buClr>
                <a:srgbClr val="000000"/>
              </a:buClr>
              <a:buSzPct val="89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5pPr>
            <a:lvl6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dirty="0"/>
          </a:p>
        </p:txBody>
      </p:sp>
      <p:sp>
        <p:nvSpPr>
          <p:cNvPr id="60" name="TextBox 4"/>
          <p:cNvSpPr txBox="1"/>
          <p:nvPr>
            <p:custDataLst>
              <p:tags r:id="rId4"/>
            </p:custDataLst>
          </p:nvPr>
        </p:nvSpPr>
        <p:spPr>
          <a:xfrm>
            <a:off x="5232754" y="4762384"/>
            <a:ext cx="523365" cy="37067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76200" rIns="76200" bIns="7620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957008" eaLnBrk="1" hangingPunct="1">
              <a:buClr>
                <a:schemeClr val="tx2"/>
              </a:buClr>
              <a:defRPr baseline="0">
                <a:solidFill>
                  <a:srgbClr val="000000"/>
                </a:solidFill>
                <a:latin typeface="+mn-lt"/>
              </a:defRPr>
            </a:lvl1pPr>
            <a:lvl2pPr marL="207013" lvl="1" indent="-205317" defTabSz="957008" eaLnBrk="1" hangingPunct="1">
              <a:buClr>
                <a:srgbClr val="000000"/>
              </a:buClr>
              <a:buSzPct val="125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2pPr>
            <a:lvl3pPr marL="488685" lvl="2" indent="-279976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3pPr>
            <a:lvl4pPr marL="656671" lvl="3" indent="-166288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4pPr>
            <a:lvl5pPr marL="801443" lvl="4" indent="-139140" defTabSz="957008" eaLnBrk="1" hangingPunct="1">
              <a:buClr>
                <a:srgbClr val="000000"/>
              </a:buClr>
              <a:buSzPct val="89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5pPr>
            <a:lvl6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dirty="0"/>
          </a:p>
        </p:txBody>
      </p:sp>
      <p:sp>
        <p:nvSpPr>
          <p:cNvPr id="61" name="TextBox 4"/>
          <p:cNvSpPr txBox="1"/>
          <p:nvPr>
            <p:custDataLst>
              <p:tags r:id="rId5"/>
            </p:custDataLst>
          </p:nvPr>
        </p:nvSpPr>
        <p:spPr>
          <a:xfrm>
            <a:off x="5221895" y="4338365"/>
            <a:ext cx="523365" cy="37067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76200" rIns="76200" bIns="7620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957008" eaLnBrk="1" hangingPunct="1">
              <a:buClr>
                <a:schemeClr val="tx2"/>
              </a:buClr>
              <a:defRPr baseline="0">
                <a:solidFill>
                  <a:srgbClr val="000000"/>
                </a:solidFill>
                <a:latin typeface="+mn-lt"/>
              </a:defRPr>
            </a:lvl1pPr>
            <a:lvl2pPr marL="207013" lvl="1" indent="-205317" defTabSz="957008" eaLnBrk="1" hangingPunct="1">
              <a:buClr>
                <a:srgbClr val="000000"/>
              </a:buClr>
              <a:buSzPct val="125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2pPr>
            <a:lvl3pPr marL="488685" lvl="2" indent="-279976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3pPr>
            <a:lvl4pPr marL="656671" lvl="3" indent="-166288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4pPr>
            <a:lvl5pPr marL="801443" lvl="4" indent="-139140" defTabSz="957008" eaLnBrk="1" hangingPunct="1">
              <a:buClr>
                <a:srgbClr val="000000"/>
              </a:buClr>
              <a:buSzPct val="89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5pPr>
            <a:lvl6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dirty="0"/>
          </a:p>
        </p:txBody>
      </p:sp>
      <p:sp>
        <p:nvSpPr>
          <p:cNvPr id="62" name="TextBox 4"/>
          <p:cNvSpPr txBox="1"/>
          <p:nvPr>
            <p:custDataLst>
              <p:tags r:id="rId6"/>
            </p:custDataLst>
          </p:nvPr>
        </p:nvSpPr>
        <p:spPr>
          <a:xfrm>
            <a:off x="5376898" y="4577044"/>
            <a:ext cx="356030" cy="37067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76200" rIns="76200" bIns="7620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957008" eaLnBrk="1" hangingPunct="1">
              <a:buClr>
                <a:schemeClr val="tx2"/>
              </a:buClr>
              <a:defRPr baseline="0">
                <a:solidFill>
                  <a:srgbClr val="000000"/>
                </a:solidFill>
                <a:latin typeface="+mn-lt"/>
              </a:defRPr>
            </a:lvl1pPr>
            <a:lvl2pPr marL="207013" lvl="1" indent="-205317" defTabSz="957008" eaLnBrk="1" hangingPunct="1">
              <a:buClr>
                <a:srgbClr val="000000"/>
              </a:buClr>
              <a:buSzPct val="125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2pPr>
            <a:lvl3pPr marL="488685" lvl="2" indent="-279976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3pPr>
            <a:lvl4pPr marL="656671" lvl="3" indent="-166288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4pPr>
            <a:lvl5pPr marL="801443" lvl="4" indent="-139140" defTabSz="957008" eaLnBrk="1" hangingPunct="1">
              <a:buClr>
                <a:srgbClr val="000000"/>
              </a:buClr>
              <a:buSzPct val="89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5pPr>
            <a:lvl6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dirty="0"/>
          </a:p>
        </p:txBody>
      </p:sp>
      <p:sp>
        <p:nvSpPr>
          <p:cNvPr id="63" name="Rectangle 12"/>
          <p:cNvSpPr txBox="1">
            <a:spLocks/>
          </p:cNvSpPr>
          <p:nvPr/>
        </p:nvSpPr>
        <p:spPr>
          <a:xfrm>
            <a:off x="72176" y="667771"/>
            <a:ext cx="1858134" cy="2478260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vert="horz" wrap="none" lIns="72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</a:rPr>
              <a:t>При несоблюдении 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требований 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вознаграждение 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перевозчика может 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быть снижено, 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при существенных 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нарушениях 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условий 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контракт будет 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расторгнут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5" name="Rectangle 12"/>
          <p:cNvSpPr txBox="1">
            <a:spLocks/>
          </p:cNvSpPr>
          <p:nvPr/>
        </p:nvSpPr>
        <p:spPr>
          <a:xfrm>
            <a:off x="7374221" y="4069662"/>
            <a:ext cx="2442878" cy="8780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228600" dist="38100" dir="2700000" algn="tl" rotWithShape="0">
              <a:prstClr val="black">
                <a:alpha val="26000"/>
              </a:prstClr>
            </a:outerShdw>
          </a:effectLst>
          <a:ex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b="1" dirty="0" smtClean="0"/>
              <a:t>Использование единого билетного меню, предоставление льгот</a:t>
            </a:r>
            <a:endParaRPr lang="ru-RU" sz="1200" b="1" dirty="0"/>
          </a:p>
        </p:txBody>
      </p:sp>
      <p:grpSp>
        <p:nvGrpSpPr>
          <p:cNvPr id="45" name="Group 44"/>
          <p:cNvGrpSpPr/>
          <p:nvPr/>
        </p:nvGrpSpPr>
        <p:grpSpPr>
          <a:xfrm rot="5400000" flipH="1" flipV="1">
            <a:off x="5029034" y="5124285"/>
            <a:ext cx="1791245" cy="247436"/>
            <a:chOff x="-2273300" y="844550"/>
            <a:chExt cx="1435100" cy="0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-2273300" y="844550"/>
              <a:ext cx="1435100" cy="0"/>
            </a:xfrm>
            <a:prstGeom prst="line">
              <a:avLst/>
            </a:prstGeom>
            <a:ln w="38100"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-2273300" y="844550"/>
              <a:ext cx="1435100" cy="0"/>
            </a:xfrm>
            <a:prstGeom prst="line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12"/>
          <p:cNvSpPr txBox="1">
            <a:spLocks/>
          </p:cNvSpPr>
          <p:nvPr/>
        </p:nvSpPr>
        <p:spPr>
          <a:xfrm>
            <a:off x="4283271" y="5373628"/>
            <a:ext cx="2422330" cy="10791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228600" dist="38100" dir="2700000" algn="tl" rotWithShape="0">
              <a:prstClr val="black">
                <a:alpha val="26000"/>
              </a:prstClr>
            </a:outerShdw>
          </a:effectLst>
          <a:ex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b="1" dirty="0" smtClean="0"/>
              <a:t>Мотивация на увеличение пассажиропотока –вознаграждение перевозчика зависит от количества перевезенных пассажиров</a:t>
            </a:r>
            <a:endParaRPr lang="ru-RU" sz="1200" b="1" dirty="0"/>
          </a:p>
        </p:txBody>
      </p:sp>
      <p:grpSp>
        <p:nvGrpSpPr>
          <p:cNvPr id="27" name="Group 44"/>
          <p:cNvGrpSpPr/>
          <p:nvPr/>
        </p:nvGrpSpPr>
        <p:grpSpPr>
          <a:xfrm rot="5400000" flipH="1" flipV="1">
            <a:off x="2423630" y="2046096"/>
            <a:ext cx="1497739" cy="247436"/>
            <a:chOff x="-2273300" y="844550"/>
            <a:chExt cx="1435100" cy="0"/>
          </a:xfrm>
        </p:grpSpPr>
        <p:cxnSp>
          <p:nvCxnSpPr>
            <p:cNvPr id="28" name="Straight Connector 45"/>
            <p:cNvCxnSpPr/>
            <p:nvPr/>
          </p:nvCxnSpPr>
          <p:spPr>
            <a:xfrm>
              <a:off x="-2273300" y="844550"/>
              <a:ext cx="1435100" cy="0"/>
            </a:xfrm>
            <a:prstGeom prst="line">
              <a:avLst/>
            </a:prstGeom>
            <a:ln w="38100"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46"/>
            <p:cNvCxnSpPr/>
            <p:nvPr/>
          </p:nvCxnSpPr>
          <p:spPr>
            <a:xfrm>
              <a:off x="-2273300" y="844550"/>
              <a:ext cx="1435100" cy="0"/>
            </a:xfrm>
            <a:prstGeom prst="line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12"/>
          <p:cNvSpPr txBox="1">
            <a:spLocks/>
          </p:cNvSpPr>
          <p:nvPr/>
        </p:nvSpPr>
        <p:spPr>
          <a:xfrm>
            <a:off x="2448370" y="2517241"/>
            <a:ext cx="2711599" cy="5401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228600" dist="38100" dir="2700000" algn="tl" rotWithShape="0">
              <a:prstClr val="black">
                <a:alpha val="26000"/>
              </a:prstClr>
            </a:outerShdw>
          </a:effectLst>
          <a:ex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b="1" dirty="0" smtClean="0"/>
              <a:t>Ориентированность на 100% выполнение графика движения</a:t>
            </a:r>
            <a:endParaRPr lang="ru-RU" sz="1200" b="1" dirty="0"/>
          </a:p>
        </p:txBody>
      </p:sp>
      <p:grpSp>
        <p:nvGrpSpPr>
          <p:cNvPr id="34" name="Group 56"/>
          <p:cNvGrpSpPr>
            <a:grpSpLocks/>
          </p:cNvGrpSpPr>
          <p:nvPr/>
        </p:nvGrpSpPr>
        <p:grpSpPr>
          <a:xfrm rot="10800000" flipH="1" flipV="1">
            <a:off x="1970856" y="4450199"/>
            <a:ext cx="1560152" cy="126845"/>
            <a:chOff x="-2273300" y="844550"/>
            <a:chExt cx="1435100" cy="0"/>
          </a:xfrm>
        </p:grpSpPr>
        <p:cxnSp>
          <p:nvCxnSpPr>
            <p:cNvPr id="35" name="Straight Connector 57"/>
            <p:cNvCxnSpPr/>
            <p:nvPr/>
          </p:nvCxnSpPr>
          <p:spPr>
            <a:xfrm>
              <a:off x="-2273300" y="844550"/>
              <a:ext cx="1435100" cy="0"/>
            </a:xfrm>
            <a:prstGeom prst="line">
              <a:avLst/>
            </a:prstGeom>
            <a:ln w="38100"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58"/>
            <p:cNvCxnSpPr/>
            <p:nvPr/>
          </p:nvCxnSpPr>
          <p:spPr>
            <a:xfrm>
              <a:off x="-2273300" y="844550"/>
              <a:ext cx="1435100" cy="0"/>
            </a:xfrm>
            <a:prstGeom prst="line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12"/>
          <p:cNvSpPr txBox="1">
            <a:spLocks/>
          </p:cNvSpPr>
          <p:nvPr/>
        </p:nvSpPr>
        <p:spPr>
          <a:xfrm>
            <a:off x="341894" y="4011260"/>
            <a:ext cx="2113246" cy="9364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228600" dist="38100" dir="2700000" algn="tl" rotWithShape="0">
              <a:prstClr val="black">
                <a:alpha val="26000"/>
              </a:prstClr>
            </a:outerShdw>
          </a:effectLst>
          <a:ex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b="1" dirty="0" smtClean="0"/>
              <a:t>Основная цель - комфорт, удобство, безопасность пассажира и защита его интересов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32701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807190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242" y="234863"/>
            <a:ext cx="9424727" cy="646331"/>
          </a:xfrm>
        </p:spPr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одвижной состав будет соответствовать единым </a:t>
            </a:r>
            <a:br>
              <a:rPr lang="ru-RU" dirty="0" smtClean="0"/>
            </a:br>
            <a:r>
              <a:rPr lang="ru-RU" dirty="0" smtClean="0"/>
              <a:t>требованиям, ориентированным на пассажиров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20370" r="14028" b="24074"/>
          <a:stretch/>
        </p:blipFill>
        <p:spPr>
          <a:xfrm>
            <a:off x="749300" y="1050925"/>
            <a:ext cx="8581178" cy="45085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" name="Rectangle 12"/>
          <p:cNvSpPr txBox="1">
            <a:spLocks/>
          </p:cNvSpPr>
          <p:nvPr/>
        </p:nvSpPr>
        <p:spPr>
          <a:xfrm>
            <a:off x="6600825" y="4842969"/>
            <a:ext cx="2895953" cy="9672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b="1" dirty="0" smtClean="0"/>
              <a:t>Безопасный </a:t>
            </a:r>
            <a:r>
              <a:rPr lang="ru-RU" sz="1200" b="1" dirty="0"/>
              <a:t>– </a:t>
            </a:r>
            <a:r>
              <a:rPr lang="ru-RU" sz="1200" b="1" dirty="0" smtClean="0"/>
              <a:t>автобусы соответствуют правилам технических регламентов ЕЭК ООН возраст автобуса не более 2 лет</a:t>
            </a:r>
          </a:p>
        </p:txBody>
      </p:sp>
      <p:grpSp>
        <p:nvGrpSpPr>
          <p:cNvPr id="22" name="Group 21"/>
          <p:cNvGrpSpPr/>
          <p:nvPr/>
        </p:nvGrpSpPr>
        <p:grpSpPr>
          <a:xfrm rot="5400000" flipH="1" flipV="1">
            <a:off x="2292837" y="4931259"/>
            <a:ext cx="1280777" cy="168594"/>
            <a:chOff x="-2273300" y="844550"/>
            <a:chExt cx="1435100" cy="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-2273300" y="844550"/>
              <a:ext cx="1435100" cy="0"/>
            </a:xfrm>
            <a:prstGeom prst="line">
              <a:avLst/>
            </a:prstGeom>
            <a:ln w="38100"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-2273300" y="844550"/>
              <a:ext cx="1435100" cy="0"/>
            </a:xfrm>
            <a:prstGeom prst="line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12"/>
          <p:cNvSpPr txBox="1">
            <a:spLocks/>
          </p:cNvSpPr>
          <p:nvPr/>
        </p:nvSpPr>
        <p:spPr>
          <a:xfrm>
            <a:off x="2387600" y="5502275"/>
            <a:ext cx="3091518" cy="88407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b="1" dirty="0" smtClean="0"/>
              <a:t>Доступный </a:t>
            </a:r>
            <a:r>
              <a:rPr lang="ru-RU" sz="1200" b="1" dirty="0"/>
              <a:t>– </a:t>
            </a:r>
            <a:r>
              <a:rPr lang="ru-RU" sz="1200" b="1" dirty="0" smtClean="0"/>
              <a:t>автобусы </a:t>
            </a:r>
            <a:r>
              <a:rPr lang="ru-RU" sz="1200" b="1" dirty="0" err="1"/>
              <a:t>низкопольные</a:t>
            </a:r>
            <a:r>
              <a:rPr lang="ru-RU" sz="1200" b="1" dirty="0"/>
              <a:t>, </a:t>
            </a:r>
            <a:r>
              <a:rPr lang="ru-RU" sz="1200" b="1" dirty="0" smtClean="0"/>
              <a:t>большинство автобусов оборудованы </a:t>
            </a:r>
            <a:r>
              <a:rPr lang="ru-RU" sz="1200" b="1" dirty="0"/>
              <a:t>для доступа маломобильных групп пассажиров</a:t>
            </a:r>
          </a:p>
        </p:txBody>
      </p:sp>
      <p:grpSp>
        <p:nvGrpSpPr>
          <p:cNvPr id="25" name="Group 24"/>
          <p:cNvGrpSpPr/>
          <p:nvPr/>
        </p:nvGrpSpPr>
        <p:grpSpPr>
          <a:xfrm rot="16200000" flipH="1">
            <a:off x="3899387" y="2296010"/>
            <a:ext cx="803257" cy="84772"/>
            <a:chOff x="-2273300" y="844550"/>
            <a:chExt cx="1435100" cy="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-2273300" y="844550"/>
              <a:ext cx="1435100" cy="0"/>
            </a:xfrm>
            <a:prstGeom prst="line">
              <a:avLst/>
            </a:prstGeom>
            <a:ln w="38100"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-2273300" y="844550"/>
              <a:ext cx="1435100" cy="0"/>
            </a:xfrm>
            <a:prstGeom prst="line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12"/>
          <p:cNvSpPr txBox="1">
            <a:spLocks/>
          </p:cNvSpPr>
          <p:nvPr/>
        </p:nvSpPr>
        <p:spPr>
          <a:xfrm>
            <a:off x="1986280" y="961271"/>
            <a:ext cx="2844800" cy="10687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b="1" dirty="0" smtClean="0"/>
              <a:t>Комфортный </a:t>
            </a:r>
            <a:r>
              <a:rPr lang="ru-RU" sz="1200" b="1" dirty="0"/>
              <a:t>– </a:t>
            </a:r>
            <a:r>
              <a:rPr lang="ru-RU" sz="1200" b="1" dirty="0" smtClean="0"/>
              <a:t>автобусы </a:t>
            </a:r>
            <a:r>
              <a:rPr lang="ru-RU" sz="1200" b="1" dirty="0"/>
              <a:t>оборудованы системой климат-контроля, поддерживающей комфортную температуру в салоне круглый год</a:t>
            </a:r>
          </a:p>
        </p:txBody>
      </p:sp>
      <p:grpSp>
        <p:nvGrpSpPr>
          <p:cNvPr id="31" name="Group 30"/>
          <p:cNvGrpSpPr/>
          <p:nvPr/>
        </p:nvGrpSpPr>
        <p:grpSpPr>
          <a:xfrm rot="16200000">
            <a:off x="6460981" y="1122074"/>
            <a:ext cx="951634" cy="1495136"/>
            <a:chOff x="-2374900" y="1562100"/>
            <a:chExt cx="1130300" cy="431800"/>
          </a:xfrm>
        </p:grpSpPr>
        <p:sp>
          <p:nvSpPr>
            <p:cNvPr id="32" name="Freeform 31"/>
            <p:cNvSpPr/>
            <p:nvPr/>
          </p:nvSpPr>
          <p:spPr>
            <a:xfrm>
              <a:off x="-2374900" y="1562100"/>
              <a:ext cx="1130300" cy="431800"/>
            </a:xfrm>
            <a:custGeom>
              <a:avLst/>
              <a:gdLst>
                <a:gd name="connsiteX0" fmla="*/ 2432050 w 2432050"/>
                <a:gd name="connsiteY0" fmla="*/ 431800 h 431800"/>
                <a:gd name="connsiteX1" fmla="*/ 2432050 w 2432050"/>
                <a:gd name="connsiteY1" fmla="*/ 0 h 431800"/>
                <a:gd name="connsiteX2" fmla="*/ 0 w 2432050"/>
                <a:gd name="connsiteY2" fmla="*/ 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2050" h="431800">
                  <a:moveTo>
                    <a:pt x="2432050" y="431800"/>
                  </a:moveTo>
                  <a:lnTo>
                    <a:pt x="2432050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-2374900" y="1562100"/>
              <a:ext cx="1130300" cy="431800"/>
            </a:xfrm>
            <a:custGeom>
              <a:avLst/>
              <a:gdLst>
                <a:gd name="connsiteX0" fmla="*/ 2432050 w 2432050"/>
                <a:gd name="connsiteY0" fmla="*/ 431800 h 431800"/>
                <a:gd name="connsiteX1" fmla="*/ 2432050 w 2432050"/>
                <a:gd name="connsiteY1" fmla="*/ 0 h 431800"/>
                <a:gd name="connsiteX2" fmla="*/ 0 w 2432050"/>
                <a:gd name="connsiteY2" fmla="*/ 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2050" h="431800">
                  <a:moveTo>
                    <a:pt x="2432050" y="431800"/>
                  </a:moveTo>
                  <a:lnTo>
                    <a:pt x="243205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accent4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</p:grpSp>
      <p:sp>
        <p:nvSpPr>
          <p:cNvPr id="10" name="Rectangle 12"/>
          <p:cNvSpPr txBox="1">
            <a:spLocks/>
          </p:cNvSpPr>
          <p:nvPr/>
        </p:nvSpPr>
        <p:spPr>
          <a:xfrm>
            <a:off x="6600825" y="961271"/>
            <a:ext cx="3091518" cy="10687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b="1" dirty="0" smtClean="0"/>
              <a:t>Современный </a:t>
            </a:r>
            <a:r>
              <a:rPr lang="ru-RU" sz="1200" b="1" dirty="0"/>
              <a:t>– информационные табло, требования к размещению информации в салоне, подключение 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к </a:t>
            </a:r>
            <a:r>
              <a:rPr lang="ru-RU" sz="1200" b="1" dirty="0"/>
              <a:t>системе </a:t>
            </a:r>
            <a:r>
              <a:rPr lang="ru-RU" sz="1200" b="1" dirty="0" smtClean="0"/>
              <a:t>«Наш город»</a:t>
            </a:r>
            <a:endParaRPr lang="ru-RU" sz="1200" b="1" dirty="0"/>
          </a:p>
        </p:txBody>
      </p:sp>
      <p:grpSp>
        <p:nvGrpSpPr>
          <p:cNvPr id="34" name="Group 33"/>
          <p:cNvGrpSpPr/>
          <p:nvPr/>
        </p:nvGrpSpPr>
        <p:grpSpPr>
          <a:xfrm rot="16200000">
            <a:off x="977424" y="4149583"/>
            <a:ext cx="405451" cy="45719"/>
            <a:chOff x="-2273300" y="844550"/>
            <a:chExt cx="1435100" cy="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-2273300" y="844550"/>
              <a:ext cx="1435100" cy="0"/>
            </a:xfrm>
            <a:prstGeom prst="line">
              <a:avLst/>
            </a:prstGeom>
            <a:ln w="38100"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-2273300" y="844550"/>
              <a:ext cx="1435100" cy="0"/>
            </a:xfrm>
            <a:prstGeom prst="line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2"/>
          <p:cNvSpPr txBox="1">
            <a:spLocks/>
          </p:cNvSpPr>
          <p:nvPr/>
        </p:nvSpPr>
        <p:spPr>
          <a:xfrm>
            <a:off x="152400" y="4375167"/>
            <a:ext cx="1353820" cy="118425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b="1" dirty="0" err="1" smtClean="0"/>
              <a:t>Экологичный</a:t>
            </a:r>
            <a:r>
              <a:rPr lang="ru-RU" sz="1200" b="1" dirty="0" smtClean="0"/>
              <a:t> –автобусы соответствуют </a:t>
            </a:r>
            <a:r>
              <a:rPr lang="ru-RU" sz="1200" b="1" dirty="0"/>
              <a:t>стандарту Евро-5</a:t>
            </a:r>
          </a:p>
        </p:txBody>
      </p:sp>
    </p:spTree>
    <p:extLst>
      <p:ext uri="{BB962C8B-B14F-4D97-AF65-F5344CB8AC3E}">
        <p14:creationId xmlns:p14="http://schemas.microsoft.com/office/powerpoint/2010/main" val="17337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46349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1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6022" name="Picture 6" descr="C:\Users\Olga Balusova\Downloads\Attachment-1.jp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9"/>
          <a:stretch/>
        </p:blipFill>
        <p:spPr bwMode="auto">
          <a:xfrm>
            <a:off x="781917" y="1054101"/>
            <a:ext cx="850178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243" y="234863"/>
            <a:ext cx="8701558" cy="646331"/>
          </a:xfrm>
        </p:spPr>
        <p:txBody>
          <a:bodyPr/>
          <a:lstStyle/>
          <a:p>
            <a:r>
              <a:rPr lang="ru-RU" dirty="0" smtClean="0"/>
              <a:t>Для удобства пассажиров в Москве оптимизируется </a:t>
            </a:r>
            <a:br>
              <a:rPr lang="ru-RU" dirty="0" smtClean="0"/>
            </a:br>
            <a:r>
              <a:rPr lang="ru-RU" dirty="0" smtClean="0"/>
              <a:t>маршрутная сеть наземного транспорта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 flipH="1" flipV="1">
            <a:off x="1141226" y="2016832"/>
            <a:ext cx="497073" cy="1716967"/>
            <a:chOff x="-2374900" y="1562100"/>
            <a:chExt cx="1130300" cy="431800"/>
          </a:xfrm>
        </p:grpSpPr>
        <p:sp>
          <p:nvSpPr>
            <p:cNvPr id="8" name="Freeform 7"/>
            <p:cNvSpPr/>
            <p:nvPr/>
          </p:nvSpPr>
          <p:spPr>
            <a:xfrm>
              <a:off x="-2374900" y="1562100"/>
              <a:ext cx="1130300" cy="431800"/>
            </a:xfrm>
            <a:custGeom>
              <a:avLst/>
              <a:gdLst>
                <a:gd name="connsiteX0" fmla="*/ 2432050 w 2432050"/>
                <a:gd name="connsiteY0" fmla="*/ 431800 h 431800"/>
                <a:gd name="connsiteX1" fmla="*/ 2432050 w 2432050"/>
                <a:gd name="connsiteY1" fmla="*/ 0 h 431800"/>
                <a:gd name="connsiteX2" fmla="*/ 0 w 2432050"/>
                <a:gd name="connsiteY2" fmla="*/ 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2050" h="431800">
                  <a:moveTo>
                    <a:pt x="2432050" y="431800"/>
                  </a:moveTo>
                  <a:lnTo>
                    <a:pt x="2432050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74900" y="1562100"/>
              <a:ext cx="1130300" cy="431800"/>
            </a:xfrm>
            <a:custGeom>
              <a:avLst/>
              <a:gdLst>
                <a:gd name="connsiteX0" fmla="*/ 2432050 w 2432050"/>
                <a:gd name="connsiteY0" fmla="*/ 431800 h 431800"/>
                <a:gd name="connsiteX1" fmla="*/ 2432050 w 2432050"/>
                <a:gd name="connsiteY1" fmla="*/ 0 h 431800"/>
                <a:gd name="connsiteX2" fmla="*/ 0 w 2432050"/>
                <a:gd name="connsiteY2" fmla="*/ 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2050" h="431800">
                  <a:moveTo>
                    <a:pt x="2432050" y="431800"/>
                  </a:moveTo>
                  <a:lnTo>
                    <a:pt x="243205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accent4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</p:grpSp>
      <p:sp>
        <p:nvSpPr>
          <p:cNvPr id="10" name="Rectangle 12"/>
          <p:cNvSpPr txBox="1">
            <a:spLocks/>
          </p:cNvSpPr>
          <p:nvPr/>
        </p:nvSpPr>
        <p:spPr>
          <a:xfrm>
            <a:off x="1001243" y="1168400"/>
            <a:ext cx="2289610" cy="88653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228600" dist="38100" dir="2700000" algn="tl" rotWithShape="0">
              <a:prstClr val="black">
                <a:alpha val="26000"/>
              </a:prstClr>
            </a:outerShdw>
          </a:effectLst>
          <a:ex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b="1" dirty="0" smtClean="0">
                <a:solidFill>
                  <a:srgbClr val="D9272E"/>
                </a:solidFill>
              </a:rPr>
              <a:t>Расширение сети остановок</a:t>
            </a:r>
          </a:p>
          <a:p>
            <a:r>
              <a:rPr lang="ru-RU" sz="1200" dirty="0" smtClean="0"/>
              <a:t>Цель – минимальное расстояние до ближайшей остановки </a:t>
            </a:r>
            <a:r>
              <a:rPr lang="en-US" sz="1200" dirty="0" smtClean="0"/>
              <a:t>&lt;</a:t>
            </a:r>
            <a:r>
              <a:rPr lang="ru-RU" sz="1200" dirty="0" smtClean="0"/>
              <a:t> 4</a:t>
            </a:r>
            <a:r>
              <a:rPr lang="en-US" sz="1200" dirty="0" smtClean="0"/>
              <a:t>00 </a:t>
            </a:r>
            <a:r>
              <a:rPr lang="ru-RU" sz="1200" dirty="0" smtClean="0"/>
              <a:t>м</a:t>
            </a:r>
            <a:endParaRPr lang="ru-RU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799372" y="2679699"/>
            <a:ext cx="1524493" cy="100761"/>
            <a:chOff x="-2374900" y="1562100"/>
            <a:chExt cx="1130300" cy="431800"/>
          </a:xfrm>
        </p:grpSpPr>
        <p:sp>
          <p:nvSpPr>
            <p:cNvPr id="12" name="Freeform 11"/>
            <p:cNvSpPr/>
            <p:nvPr/>
          </p:nvSpPr>
          <p:spPr>
            <a:xfrm>
              <a:off x="-2374900" y="1562100"/>
              <a:ext cx="1130300" cy="431800"/>
            </a:xfrm>
            <a:custGeom>
              <a:avLst/>
              <a:gdLst>
                <a:gd name="connsiteX0" fmla="*/ 2432050 w 2432050"/>
                <a:gd name="connsiteY0" fmla="*/ 431800 h 431800"/>
                <a:gd name="connsiteX1" fmla="*/ 2432050 w 2432050"/>
                <a:gd name="connsiteY1" fmla="*/ 0 h 431800"/>
                <a:gd name="connsiteX2" fmla="*/ 0 w 2432050"/>
                <a:gd name="connsiteY2" fmla="*/ 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2050" h="431800">
                  <a:moveTo>
                    <a:pt x="2432050" y="431800"/>
                  </a:moveTo>
                  <a:lnTo>
                    <a:pt x="2432050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-2374900" y="1562100"/>
              <a:ext cx="1130300" cy="431800"/>
            </a:xfrm>
            <a:custGeom>
              <a:avLst/>
              <a:gdLst>
                <a:gd name="connsiteX0" fmla="*/ 2432050 w 2432050"/>
                <a:gd name="connsiteY0" fmla="*/ 431800 h 431800"/>
                <a:gd name="connsiteX1" fmla="*/ 2432050 w 2432050"/>
                <a:gd name="connsiteY1" fmla="*/ 0 h 431800"/>
                <a:gd name="connsiteX2" fmla="*/ 0 w 2432050"/>
                <a:gd name="connsiteY2" fmla="*/ 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2050" h="431800">
                  <a:moveTo>
                    <a:pt x="2432050" y="431800"/>
                  </a:moveTo>
                  <a:lnTo>
                    <a:pt x="243205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accent4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</p:grpSp>
      <p:sp>
        <p:nvSpPr>
          <p:cNvPr id="14" name="Rectangle 12"/>
          <p:cNvSpPr txBox="1">
            <a:spLocks/>
          </p:cNvSpPr>
          <p:nvPr/>
        </p:nvSpPr>
        <p:spPr>
          <a:xfrm>
            <a:off x="5803900" y="1822530"/>
            <a:ext cx="2908300" cy="99603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228600" dist="38100" dir="2700000" algn="tl" rotWithShape="0">
              <a:prstClr val="black">
                <a:alpha val="26000"/>
              </a:prstClr>
            </a:outerShdw>
          </a:effectLst>
          <a:ex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b="1" dirty="0" smtClean="0">
                <a:solidFill>
                  <a:srgbClr val="D9272E"/>
                </a:solidFill>
              </a:rPr>
              <a:t>Устранение дублирования</a:t>
            </a:r>
          </a:p>
          <a:p>
            <a:r>
              <a:rPr lang="ru-RU" sz="1200" dirty="0" smtClean="0"/>
              <a:t>Сокращение неэффективных маршрутов, дублирующих друг друга</a:t>
            </a:r>
            <a:endParaRPr lang="ru-RU" sz="1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2720752" y="4797152"/>
            <a:ext cx="1524493" cy="100761"/>
            <a:chOff x="-2374900" y="1562100"/>
            <a:chExt cx="1130300" cy="431800"/>
          </a:xfrm>
        </p:grpSpPr>
        <p:sp>
          <p:nvSpPr>
            <p:cNvPr id="16" name="Freeform 15"/>
            <p:cNvSpPr/>
            <p:nvPr/>
          </p:nvSpPr>
          <p:spPr>
            <a:xfrm>
              <a:off x="-2374900" y="1562100"/>
              <a:ext cx="1130300" cy="431800"/>
            </a:xfrm>
            <a:custGeom>
              <a:avLst/>
              <a:gdLst>
                <a:gd name="connsiteX0" fmla="*/ 2432050 w 2432050"/>
                <a:gd name="connsiteY0" fmla="*/ 431800 h 431800"/>
                <a:gd name="connsiteX1" fmla="*/ 2432050 w 2432050"/>
                <a:gd name="connsiteY1" fmla="*/ 0 h 431800"/>
                <a:gd name="connsiteX2" fmla="*/ 0 w 2432050"/>
                <a:gd name="connsiteY2" fmla="*/ 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2050" h="431800">
                  <a:moveTo>
                    <a:pt x="2432050" y="431800"/>
                  </a:moveTo>
                  <a:lnTo>
                    <a:pt x="2432050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-2374900" y="1562100"/>
              <a:ext cx="1130300" cy="431800"/>
            </a:xfrm>
            <a:custGeom>
              <a:avLst/>
              <a:gdLst>
                <a:gd name="connsiteX0" fmla="*/ 2432050 w 2432050"/>
                <a:gd name="connsiteY0" fmla="*/ 431800 h 431800"/>
                <a:gd name="connsiteX1" fmla="*/ 2432050 w 2432050"/>
                <a:gd name="connsiteY1" fmla="*/ 0 h 431800"/>
                <a:gd name="connsiteX2" fmla="*/ 0 w 2432050"/>
                <a:gd name="connsiteY2" fmla="*/ 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2050" h="431800">
                  <a:moveTo>
                    <a:pt x="2432050" y="431800"/>
                  </a:moveTo>
                  <a:lnTo>
                    <a:pt x="243205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accent4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</p:grpSp>
      <p:sp>
        <p:nvSpPr>
          <p:cNvPr id="18" name="Rectangle 12"/>
          <p:cNvSpPr txBox="1">
            <a:spLocks/>
          </p:cNvSpPr>
          <p:nvPr/>
        </p:nvSpPr>
        <p:spPr>
          <a:xfrm>
            <a:off x="3390900" y="4127310"/>
            <a:ext cx="2518820" cy="77060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228600" dist="38100" dir="2700000" algn="tl" rotWithShape="0">
              <a:prstClr val="black">
                <a:alpha val="26000"/>
              </a:prstClr>
            </a:outerShdw>
          </a:effectLst>
          <a:ex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b="1" dirty="0" smtClean="0">
                <a:solidFill>
                  <a:srgbClr val="D9272E"/>
                </a:solidFill>
              </a:rPr>
              <a:t>Создание новых маршрутов</a:t>
            </a:r>
          </a:p>
          <a:p>
            <a:r>
              <a:rPr lang="ru-RU" sz="1200" dirty="0" smtClean="0"/>
              <a:t>Открытие маршрутов с учетом мнения жителей</a:t>
            </a:r>
            <a:endParaRPr lang="ru-RU" sz="1200" dirty="0"/>
          </a:p>
        </p:txBody>
      </p:sp>
      <p:grpSp>
        <p:nvGrpSpPr>
          <p:cNvPr id="20" name="Group 19"/>
          <p:cNvGrpSpPr/>
          <p:nvPr/>
        </p:nvGrpSpPr>
        <p:grpSpPr>
          <a:xfrm flipH="1">
            <a:off x="5803900" y="5740210"/>
            <a:ext cx="1440632" cy="100761"/>
            <a:chOff x="-2374900" y="1562100"/>
            <a:chExt cx="1130300" cy="431800"/>
          </a:xfrm>
        </p:grpSpPr>
        <p:sp>
          <p:nvSpPr>
            <p:cNvPr id="21" name="Freeform 20"/>
            <p:cNvSpPr/>
            <p:nvPr/>
          </p:nvSpPr>
          <p:spPr>
            <a:xfrm>
              <a:off x="-2374900" y="1562100"/>
              <a:ext cx="1130300" cy="431800"/>
            </a:xfrm>
            <a:custGeom>
              <a:avLst/>
              <a:gdLst>
                <a:gd name="connsiteX0" fmla="*/ 2432050 w 2432050"/>
                <a:gd name="connsiteY0" fmla="*/ 431800 h 431800"/>
                <a:gd name="connsiteX1" fmla="*/ 2432050 w 2432050"/>
                <a:gd name="connsiteY1" fmla="*/ 0 h 431800"/>
                <a:gd name="connsiteX2" fmla="*/ 0 w 2432050"/>
                <a:gd name="connsiteY2" fmla="*/ 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2050" h="431800">
                  <a:moveTo>
                    <a:pt x="2432050" y="431800"/>
                  </a:moveTo>
                  <a:lnTo>
                    <a:pt x="2432050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-2374900" y="1562100"/>
              <a:ext cx="1130300" cy="431800"/>
            </a:xfrm>
            <a:custGeom>
              <a:avLst/>
              <a:gdLst>
                <a:gd name="connsiteX0" fmla="*/ 2432050 w 2432050"/>
                <a:gd name="connsiteY0" fmla="*/ 431800 h 431800"/>
                <a:gd name="connsiteX1" fmla="*/ 2432050 w 2432050"/>
                <a:gd name="connsiteY1" fmla="*/ 0 h 431800"/>
                <a:gd name="connsiteX2" fmla="*/ 0 w 2432050"/>
                <a:gd name="connsiteY2" fmla="*/ 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2050" h="431800">
                  <a:moveTo>
                    <a:pt x="2432050" y="431800"/>
                  </a:moveTo>
                  <a:lnTo>
                    <a:pt x="243205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accent4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</p:grpSp>
      <p:sp>
        <p:nvSpPr>
          <p:cNvPr id="19" name="Rectangle 12"/>
          <p:cNvSpPr txBox="1">
            <a:spLocks/>
          </p:cNvSpPr>
          <p:nvPr/>
        </p:nvSpPr>
        <p:spPr>
          <a:xfrm>
            <a:off x="3539961" y="5256817"/>
            <a:ext cx="2783903" cy="79868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228600" dist="38100" dir="2700000" algn="tl" rotWithShape="0">
              <a:prstClr val="black">
                <a:alpha val="26000"/>
              </a:prstClr>
            </a:outerShdw>
          </a:effectLst>
          <a:ex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b="1" dirty="0" smtClean="0">
                <a:solidFill>
                  <a:srgbClr val="D9272E"/>
                </a:solidFill>
              </a:rPr>
              <a:t>Увеличение протяженности выделенных полос</a:t>
            </a:r>
          </a:p>
          <a:p>
            <a:r>
              <a:rPr lang="ru-RU" sz="1200" dirty="0" smtClean="0"/>
              <a:t>14 км новых выделенных полос в 2015 году</a:t>
            </a:r>
            <a:endParaRPr lang="ru-RU" sz="1200" dirty="0"/>
          </a:p>
        </p:txBody>
      </p:sp>
      <p:grpSp>
        <p:nvGrpSpPr>
          <p:cNvPr id="25" name="Group 24"/>
          <p:cNvGrpSpPr/>
          <p:nvPr/>
        </p:nvGrpSpPr>
        <p:grpSpPr>
          <a:xfrm flipH="1" flipV="1">
            <a:off x="2234605" y="2419341"/>
            <a:ext cx="248536" cy="858483"/>
            <a:chOff x="-2374900" y="1562100"/>
            <a:chExt cx="1130300" cy="431800"/>
          </a:xfrm>
        </p:grpSpPr>
        <p:sp>
          <p:nvSpPr>
            <p:cNvPr id="26" name="Freeform 25"/>
            <p:cNvSpPr/>
            <p:nvPr/>
          </p:nvSpPr>
          <p:spPr>
            <a:xfrm>
              <a:off x="-2374900" y="1562100"/>
              <a:ext cx="1130300" cy="431800"/>
            </a:xfrm>
            <a:custGeom>
              <a:avLst/>
              <a:gdLst>
                <a:gd name="connsiteX0" fmla="*/ 2432050 w 2432050"/>
                <a:gd name="connsiteY0" fmla="*/ 431800 h 431800"/>
                <a:gd name="connsiteX1" fmla="*/ 2432050 w 2432050"/>
                <a:gd name="connsiteY1" fmla="*/ 0 h 431800"/>
                <a:gd name="connsiteX2" fmla="*/ 0 w 2432050"/>
                <a:gd name="connsiteY2" fmla="*/ 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2050" h="431800">
                  <a:moveTo>
                    <a:pt x="2432050" y="431800"/>
                  </a:moveTo>
                  <a:lnTo>
                    <a:pt x="2432050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-2374900" y="1562100"/>
              <a:ext cx="1130300" cy="431800"/>
            </a:xfrm>
            <a:custGeom>
              <a:avLst/>
              <a:gdLst>
                <a:gd name="connsiteX0" fmla="*/ 2432050 w 2432050"/>
                <a:gd name="connsiteY0" fmla="*/ 431800 h 431800"/>
                <a:gd name="connsiteX1" fmla="*/ 2432050 w 2432050"/>
                <a:gd name="connsiteY1" fmla="*/ 0 h 431800"/>
                <a:gd name="connsiteX2" fmla="*/ 0 w 2432050"/>
                <a:gd name="connsiteY2" fmla="*/ 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2050" h="431800">
                  <a:moveTo>
                    <a:pt x="2432050" y="431800"/>
                  </a:moveTo>
                  <a:lnTo>
                    <a:pt x="243205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accent4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</p:grpSp>
      <p:sp>
        <p:nvSpPr>
          <p:cNvPr id="24" name="Rectangle 12"/>
          <p:cNvSpPr txBox="1">
            <a:spLocks/>
          </p:cNvSpPr>
          <p:nvPr/>
        </p:nvSpPr>
        <p:spPr>
          <a:xfrm>
            <a:off x="1945515" y="2105733"/>
            <a:ext cx="2518820" cy="88653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228600" dist="38100" dir="2700000" algn="tl" rotWithShape="0">
              <a:prstClr val="black">
                <a:alpha val="26000"/>
              </a:prstClr>
            </a:outerShdw>
          </a:effectLst>
          <a:ex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b="1" dirty="0" smtClean="0">
                <a:solidFill>
                  <a:srgbClr val="D9272E"/>
                </a:solidFill>
              </a:rPr>
              <a:t>Сокращение интервалов</a:t>
            </a:r>
          </a:p>
          <a:p>
            <a:r>
              <a:rPr lang="ru-RU" sz="1200" dirty="0" smtClean="0"/>
              <a:t>Уменьшение интервалов в час пик на наиболее загруженных маршрутах города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4335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1243" y="234863"/>
            <a:ext cx="8634574" cy="646331"/>
          </a:xfrm>
        </p:spPr>
        <p:txBody>
          <a:bodyPr/>
          <a:lstStyle/>
          <a:p>
            <a:r>
              <a:rPr lang="ru-RU" dirty="0"/>
              <a:t>Н</a:t>
            </a:r>
            <a:r>
              <a:rPr lang="ru-RU" dirty="0" smtClean="0"/>
              <a:t>овая </a:t>
            </a:r>
            <a:r>
              <a:rPr lang="ru-RU" dirty="0"/>
              <a:t>модель управления </a:t>
            </a:r>
            <a:r>
              <a:rPr lang="ru-RU" dirty="0" smtClean="0"/>
              <a:t>наземным городским пассажирским транспортом</a:t>
            </a:r>
            <a:endParaRPr lang="ru-RU" dirty="0"/>
          </a:p>
        </p:txBody>
      </p:sp>
      <p:sp>
        <p:nvSpPr>
          <p:cNvPr id="5" name="Rectangle 49169"/>
          <p:cNvSpPr txBox="1"/>
          <p:nvPr/>
        </p:nvSpPr>
        <p:spPr>
          <a:xfrm>
            <a:off x="1001244" y="986193"/>
            <a:ext cx="8114182" cy="860750"/>
          </a:xfrm>
          <a:prstGeom prst="rect">
            <a:avLst/>
          </a:prstGeom>
          <a:solidFill>
            <a:srgbClr val="D62828"/>
          </a:solidFill>
          <a:ln w="0">
            <a:noFill/>
          </a:ln>
          <a:effec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200" b="1">
                <a:solidFill>
                  <a:schemeClr val="accent4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800" dirty="0">
                <a:solidFill>
                  <a:schemeClr val="bg1"/>
                </a:solidFill>
              </a:rPr>
              <a:t>Реформа наземного городского пассажирского транспорта – это интеграция частных перевозчиков в общую транспортную систему столицы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001244" y="2037667"/>
            <a:ext cx="8062945" cy="399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/>
          <a:p>
            <a:pPr defTabSz="895350">
              <a:buClr>
                <a:schemeClr val="tx2"/>
              </a:buClr>
            </a:pPr>
            <a:r>
              <a:rPr lang="ru-RU" sz="1800" b="1" dirty="0" smtClean="0">
                <a:latin typeface="+mj-lt"/>
              </a:rPr>
              <a:t>Основные принципы новой модели: </a:t>
            </a:r>
          </a:p>
          <a:p>
            <a:pPr defTabSz="895350">
              <a:buClr>
                <a:schemeClr val="tx2"/>
              </a:buClr>
            </a:pPr>
            <a:endParaRPr lang="ru-RU" sz="1600" b="1" dirty="0" smtClean="0">
              <a:latin typeface="+mj-lt"/>
            </a:endParaRPr>
          </a:p>
          <a:p>
            <a:pPr marL="285750" indent="-285750" algn="just" defTabSz="895350">
              <a:lnSpc>
                <a:spcPct val="125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j-lt"/>
              </a:rPr>
              <a:t>Интересы пассажира на первом месте</a:t>
            </a:r>
          </a:p>
          <a:p>
            <a:pPr marL="285750" indent="-285750" algn="just" defTabSz="895350">
              <a:lnSpc>
                <a:spcPct val="125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j-lt"/>
              </a:rPr>
              <a:t>Единые стандарты качества предоставляемых услуг;</a:t>
            </a:r>
          </a:p>
          <a:p>
            <a:pPr marL="285750" indent="-285750" algn="just" defTabSz="895350">
              <a:lnSpc>
                <a:spcPct val="125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 smtClean="0"/>
              <a:t>Единое билетное меню (</a:t>
            </a:r>
            <a:r>
              <a:rPr lang="ru-RU" sz="1600" dirty="0"/>
              <a:t>ТАТ, 90 минут, Единый, Тройка</a:t>
            </a:r>
            <a:r>
              <a:rPr lang="ru-RU" sz="1600" dirty="0" smtClean="0"/>
              <a:t>);</a:t>
            </a:r>
          </a:p>
          <a:p>
            <a:pPr marL="285750" indent="-285750" algn="just" defTabSz="895350">
              <a:lnSpc>
                <a:spcPct val="125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j-lt"/>
              </a:rPr>
              <a:t>Повышение безопасности движения;</a:t>
            </a:r>
          </a:p>
          <a:p>
            <a:pPr marL="285750" indent="-285750" algn="just" defTabSz="895350">
              <a:lnSpc>
                <a:spcPct val="125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j-lt"/>
              </a:rPr>
              <a:t>Комфортабельность транспортных средств – </a:t>
            </a:r>
            <a:r>
              <a:rPr lang="ru-RU" sz="1600" dirty="0" err="1" smtClean="0">
                <a:latin typeface="+mj-lt"/>
              </a:rPr>
              <a:t>низкопольность</a:t>
            </a:r>
            <a:r>
              <a:rPr lang="ru-RU" sz="1600" dirty="0" smtClean="0">
                <a:latin typeface="+mj-lt"/>
              </a:rPr>
              <a:t>, климат-контроль, системы информационного оповещения, контроль движения с помощью навигационной системы и т.п.;</a:t>
            </a:r>
          </a:p>
          <a:p>
            <a:pPr marL="285750" indent="-285750" algn="just" defTabSz="895350">
              <a:lnSpc>
                <a:spcPct val="125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j-lt"/>
              </a:rPr>
              <a:t>Соблюдение норм социальной защиты для льготных категорий пассажиров (пенсионеры, инвалиды, студенты);</a:t>
            </a:r>
          </a:p>
          <a:p>
            <a:pPr marL="285750" indent="-285750" algn="just" defTabSz="895350">
              <a:lnSpc>
                <a:spcPct val="125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 smtClean="0"/>
              <a:t>Соблюдение расписания движения;</a:t>
            </a:r>
            <a:endParaRPr lang="ru-RU" sz="1600" dirty="0"/>
          </a:p>
          <a:p>
            <a:pPr marL="285750" indent="-285750" algn="just" defTabSz="895350">
              <a:lnSpc>
                <a:spcPct val="125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j-lt"/>
              </a:rPr>
              <a:t>Требования к профессиональной квалификации водителей;</a:t>
            </a:r>
          </a:p>
          <a:p>
            <a:pPr marL="285750" indent="-285750" algn="just" defTabSz="895350">
              <a:lnSpc>
                <a:spcPct val="125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j-lt"/>
              </a:rPr>
              <a:t>Снижение </a:t>
            </a:r>
            <a:r>
              <a:rPr lang="ru-RU" sz="1600" dirty="0">
                <a:latin typeface="+mj-lt"/>
              </a:rPr>
              <a:t>загруженности транспортной сети </a:t>
            </a:r>
            <a:r>
              <a:rPr lang="ru-RU" sz="1600" dirty="0" smtClean="0">
                <a:latin typeface="+mj-lt"/>
              </a:rPr>
              <a:t>столицы.</a:t>
            </a:r>
          </a:p>
        </p:txBody>
      </p:sp>
    </p:spTree>
    <p:extLst>
      <p:ext uri="{BB962C8B-B14F-4D97-AF65-F5344CB8AC3E}">
        <p14:creationId xmlns:p14="http://schemas.microsoft.com/office/powerpoint/2010/main" val="69229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" name="Object 13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41563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4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62"/>
          <p:cNvSpPr>
            <a:spLocks/>
          </p:cNvSpPr>
          <p:nvPr/>
        </p:nvSpPr>
        <p:spPr bwMode="auto">
          <a:xfrm>
            <a:off x="158751" y="1328905"/>
            <a:ext cx="675422" cy="432326"/>
          </a:xfrm>
          <a:custGeom>
            <a:avLst/>
            <a:gdLst>
              <a:gd name="T0" fmla="*/ 0 w 1218248"/>
              <a:gd name="T1" fmla="*/ 0 h 561039"/>
              <a:gd name="T2" fmla="*/ 894399 w 1218248"/>
              <a:gd name="T3" fmla="*/ 0 h 561039"/>
              <a:gd name="T4" fmla="*/ 1218248 w 1218248"/>
              <a:gd name="T5" fmla="*/ 306705 h 561039"/>
              <a:gd name="T6" fmla="*/ 1218248 w 1218248"/>
              <a:gd name="T7" fmla="*/ 306706 h 561039"/>
              <a:gd name="T8" fmla="*/ 973802 w 1218248"/>
              <a:gd name="T9" fmla="*/ 561039 h 561039"/>
              <a:gd name="T10" fmla="*/ 596059 w 1218248"/>
              <a:gd name="T11" fmla="*/ 561039 h 561039"/>
              <a:gd name="T12" fmla="*/ 0 w 1218248"/>
              <a:gd name="T13" fmla="*/ 0 h 561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8248" h="561039">
                <a:moveTo>
                  <a:pt x="0" y="0"/>
                </a:moveTo>
                <a:lnTo>
                  <a:pt x="894399" y="0"/>
                </a:lnTo>
                <a:lnTo>
                  <a:pt x="1218248" y="306705"/>
                </a:lnTo>
                <a:lnTo>
                  <a:pt x="1218248" y="306706"/>
                </a:lnTo>
                <a:lnTo>
                  <a:pt x="973802" y="561039"/>
                </a:lnTo>
                <a:lnTo>
                  <a:pt x="596059" y="561039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A82020"/>
              </a:gs>
              <a:gs pos="100000">
                <a:srgbClr val="D62828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Стрелка вправо 59"/>
          <p:cNvSpPr>
            <a:spLocks/>
          </p:cNvSpPr>
          <p:nvPr/>
        </p:nvSpPr>
        <p:spPr bwMode="auto">
          <a:xfrm>
            <a:off x="158750" y="928855"/>
            <a:ext cx="1049260" cy="412822"/>
          </a:xfrm>
          <a:custGeom>
            <a:avLst/>
            <a:gdLst>
              <a:gd name="T0" fmla="*/ 1055 w 1055"/>
              <a:gd name="T1" fmla="*/ 290 h 290"/>
              <a:gd name="T2" fmla="*/ 0 w 1055"/>
              <a:gd name="T3" fmla="*/ 290 h 290"/>
              <a:gd name="T4" fmla="*/ 0 w 1055"/>
              <a:gd name="T5" fmla="*/ 290 h 290"/>
              <a:gd name="T6" fmla="*/ 357 w 1055"/>
              <a:gd name="T7" fmla="*/ 0 h 290"/>
              <a:gd name="T8" fmla="*/ 1055 w 1055"/>
              <a:gd name="T9" fmla="*/ 0 h 290"/>
              <a:gd name="T10" fmla="*/ 1055 w 1055"/>
              <a:gd name="T11" fmla="*/ 29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55" h="290">
                <a:moveTo>
                  <a:pt x="1055" y="290"/>
                </a:moveTo>
                <a:lnTo>
                  <a:pt x="0" y="290"/>
                </a:lnTo>
                <a:lnTo>
                  <a:pt x="0" y="290"/>
                </a:lnTo>
                <a:lnTo>
                  <a:pt x="357" y="0"/>
                </a:lnTo>
                <a:lnTo>
                  <a:pt x="1055" y="0"/>
                </a:lnTo>
                <a:lnTo>
                  <a:pt x="1055" y="290"/>
                </a:lnTo>
                <a:close/>
              </a:path>
            </a:pathLst>
          </a:custGeom>
          <a:solidFill>
            <a:srgbClr val="CF2727"/>
          </a:solidFill>
          <a:ln>
            <a:noFill/>
          </a:ln>
          <a:effectLst/>
          <a:ex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7525" y="1332079"/>
            <a:ext cx="9115995" cy="495790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1" name="AutoShape 35"/>
          <p:cNvSpPr>
            <a:spLocks noChangeArrowheads="1"/>
          </p:cNvSpPr>
          <p:nvPr/>
        </p:nvSpPr>
        <p:spPr bwMode="auto">
          <a:xfrm>
            <a:off x="517525" y="928855"/>
            <a:ext cx="5295576" cy="412822"/>
          </a:xfrm>
          <a:prstGeom prst="homePlate">
            <a:avLst>
              <a:gd name="adj" fmla="val 21716"/>
            </a:avLst>
          </a:prstGeom>
          <a:gradFill rotWithShape="1">
            <a:gsLst>
              <a:gs pos="0">
                <a:srgbClr val="C00000"/>
              </a:gs>
              <a:gs pos="50000">
                <a:srgbClr val="D62828"/>
              </a:gs>
              <a:gs pos="100000">
                <a:srgbClr val="CF2727"/>
              </a:gs>
            </a:gsLst>
            <a:lin ang="10800000" scaled="1"/>
          </a:gra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Транспортная стратегия Москвы до 2020 года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242" y="234863"/>
            <a:ext cx="8685683" cy="646331"/>
          </a:xfrm>
        </p:spPr>
        <p:txBody>
          <a:bodyPr/>
          <a:lstStyle/>
          <a:p>
            <a:r>
              <a:rPr lang="ru-RU" dirty="0" smtClean="0"/>
              <a:t>Развитие наземного транспорта – важная часть </a:t>
            </a:r>
            <a:br>
              <a:rPr lang="ru-RU" dirty="0" smtClean="0"/>
            </a:br>
            <a:r>
              <a:rPr lang="ru-RU" dirty="0" smtClean="0"/>
              <a:t>транспортной стратегии Москвы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2947" y="1666959"/>
            <a:ext cx="6636821" cy="454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4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/>
          <p:cNvSpPr>
            <a:spLocks/>
          </p:cNvSpPr>
          <p:nvPr/>
        </p:nvSpPr>
        <p:spPr>
          <a:xfrm rot="10800000">
            <a:off x="4951412" y="3899461"/>
            <a:ext cx="4705351" cy="1115769"/>
          </a:xfrm>
          <a:custGeom>
            <a:avLst/>
            <a:gdLst>
              <a:gd name="connsiteX0" fmla="*/ 0 w 4185330"/>
              <a:gd name="connsiteY0" fmla="*/ 0 h 1115769"/>
              <a:gd name="connsiteX1" fmla="*/ 4185330 w 4185330"/>
              <a:gd name="connsiteY1" fmla="*/ 0 h 1115769"/>
              <a:gd name="connsiteX2" fmla="*/ 4185330 w 4185330"/>
              <a:gd name="connsiteY2" fmla="*/ 1115769 h 1115769"/>
              <a:gd name="connsiteX3" fmla="*/ 0 w 4185330"/>
              <a:gd name="connsiteY3" fmla="*/ 1115769 h 1115769"/>
              <a:gd name="connsiteX4" fmla="*/ 0 w 4185330"/>
              <a:gd name="connsiteY4" fmla="*/ 0 h 1115769"/>
              <a:gd name="connsiteX0" fmla="*/ 0 w 4620759"/>
              <a:gd name="connsiteY0" fmla="*/ 0 h 1115769"/>
              <a:gd name="connsiteX1" fmla="*/ 4185330 w 4620759"/>
              <a:gd name="connsiteY1" fmla="*/ 0 h 1115769"/>
              <a:gd name="connsiteX2" fmla="*/ 4620759 w 4620759"/>
              <a:gd name="connsiteY2" fmla="*/ 1107061 h 1115769"/>
              <a:gd name="connsiteX3" fmla="*/ 0 w 4620759"/>
              <a:gd name="connsiteY3" fmla="*/ 1115769 h 1115769"/>
              <a:gd name="connsiteX4" fmla="*/ 0 w 4620759"/>
              <a:gd name="connsiteY4" fmla="*/ 0 h 1115769"/>
              <a:gd name="connsiteX0" fmla="*/ 0 w 4620759"/>
              <a:gd name="connsiteY0" fmla="*/ 0 h 1115769"/>
              <a:gd name="connsiteX1" fmla="*/ 4315959 w 4620759"/>
              <a:gd name="connsiteY1" fmla="*/ 0 h 1115769"/>
              <a:gd name="connsiteX2" fmla="*/ 4620759 w 4620759"/>
              <a:gd name="connsiteY2" fmla="*/ 1107061 h 1115769"/>
              <a:gd name="connsiteX3" fmla="*/ 0 w 4620759"/>
              <a:gd name="connsiteY3" fmla="*/ 1115769 h 1115769"/>
              <a:gd name="connsiteX4" fmla="*/ 0 w 4620759"/>
              <a:gd name="connsiteY4" fmla="*/ 0 h 1115769"/>
              <a:gd name="connsiteX0" fmla="*/ 0 w 4620759"/>
              <a:gd name="connsiteY0" fmla="*/ 0 h 1115769"/>
              <a:gd name="connsiteX1" fmla="*/ 4303509 w 4620759"/>
              <a:gd name="connsiteY1" fmla="*/ 3175 h 1115769"/>
              <a:gd name="connsiteX2" fmla="*/ 4620759 w 4620759"/>
              <a:gd name="connsiteY2" fmla="*/ 1107061 h 1115769"/>
              <a:gd name="connsiteX3" fmla="*/ 0 w 4620759"/>
              <a:gd name="connsiteY3" fmla="*/ 1115769 h 1115769"/>
              <a:gd name="connsiteX4" fmla="*/ 0 w 4620759"/>
              <a:gd name="connsiteY4" fmla="*/ 0 h 1115769"/>
              <a:gd name="connsiteX0" fmla="*/ 0 w 4598970"/>
              <a:gd name="connsiteY0" fmla="*/ 0 h 1115769"/>
              <a:gd name="connsiteX1" fmla="*/ 4303509 w 4598970"/>
              <a:gd name="connsiteY1" fmla="*/ 3175 h 1115769"/>
              <a:gd name="connsiteX2" fmla="*/ 4598970 w 4598970"/>
              <a:gd name="connsiteY2" fmla="*/ 1107061 h 1115769"/>
              <a:gd name="connsiteX3" fmla="*/ 0 w 4598970"/>
              <a:gd name="connsiteY3" fmla="*/ 1115769 h 1115769"/>
              <a:gd name="connsiteX4" fmla="*/ 0 w 4598970"/>
              <a:gd name="connsiteY4" fmla="*/ 0 h 1115769"/>
              <a:gd name="connsiteX0" fmla="*/ 0 w 4612978"/>
              <a:gd name="connsiteY0" fmla="*/ 0 h 1115769"/>
              <a:gd name="connsiteX1" fmla="*/ 4303509 w 4612978"/>
              <a:gd name="connsiteY1" fmla="*/ 3175 h 1115769"/>
              <a:gd name="connsiteX2" fmla="*/ 4612978 w 4612978"/>
              <a:gd name="connsiteY2" fmla="*/ 1107061 h 1115769"/>
              <a:gd name="connsiteX3" fmla="*/ 0 w 4612978"/>
              <a:gd name="connsiteY3" fmla="*/ 1115769 h 1115769"/>
              <a:gd name="connsiteX4" fmla="*/ 0 w 4612978"/>
              <a:gd name="connsiteY4" fmla="*/ 0 h 111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2978" h="1115769">
                <a:moveTo>
                  <a:pt x="0" y="0"/>
                </a:moveTo>
                <a:lnTo>
                  <a:pt x="4303509" y="3175"/>
                </a:lnTo>
                <a:lnTo>
                  <a:pt x="4612978" y="1107061"/>
                </a:lnTo>
                <a:lnTo>
                  <a:pt x="0" y="11157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 err="1" smtClean="0">
              <a:solidFill>
                <a:schemeClr val="tx1"/>
              </a:solidFill>
            </a:endParaRPr>
          </a:p>
        </p:txBody>
      </p:sp>
      <p:sp>
        <p:nvSpPr>
          <p:cNvPr id="11" name="Rectangle 11"/>
          <p:cNvSpPr>
            <a:spLocks/>
          </p:cNvSpPr>
          <p:nvPr/>
        </p:nvSpPr>
        <p:spPr>
          <a:xfrm>
            <a:off x="478183" y="3899460"/>
            <a:ext cx="4705351" cy="1115769"/>
          </a:xfrm>
          <a:custGeom>
            <a:avLst/>
            <a:gdLst>
              <a:gd name="connsiteX0" fmla="*/ 0 w 4185330"/>
              <a:gd name="connsiteY0" fmla="*/ 0 h 1115769"/>
              <a:gd name="connsiteX1" fmla="*/ 4185330 w 4185330"/>
              <a:gd name="connsiteY1" fmla="*/ 0 h 1115769"/>
              <a:gd name="connsiteX2" fmla="*/ 4185330 w 4185330"/>
              <a:gd name="connsiteY2" fmla="*/ 1115769 h 1115769"/>
              <a:gd name="connsiteX3" fmla="*/ 0 w 4185330"/>
              <a:gd name="connsiteY3" fmla="*/ 1115769 h 1115769"/>
              <a:gd name="connsiteX4" fmla="*/ 0 w 4185330"/>
              <a:gd name="connsiteY4" fmla="*/ 0 h 1115769"/>
              <a:gd name="connsiteX0" fmla="*/ 0 w 4620759"/>
              <a:gd name="connsiteY0" fmla="*/ 0 h 1115769"/>
              <a:gd name="connsiteX1" fmla="*/ 4185330 w 4620759"/>
              <a:gd name="connsiteY1" fmla="*/ 0 h 1115769"/>
              <a:gd name="connsiteX2" fmla="*/ 4620759 w 4620759"/>
              <a:gd name="connsiteY2" fmla="*/ 1107061 h 1115769"/>
              <a:gd name="connsiteX3" fmla="*/ 0 w 4620759"/>
              <a:gd name="connsiteY3" fmla="*/ 1115769 h 1115769"/>
              <a:gd name="connsiteX4" fmla="*/ 0 w 4620759"/>
              <a:gd name="connsiteY4" fmla="*/ 0 h 1115769"/>
              <a:gd name="connsiteX0" fmla="*/ 0 w 4620759"/>
              <a:gd name="connsiteY0" fmla="*/ 0 h 1115769"/>
              <a:gd name="connsiteX1" fmla="*/ 4315959 w 4620759"/>
              <a:gd name="connsiteY1" fmla="*/ 0 h 1115769"/>
              <a:gd name="connsiteX2" fmla="*/ 4620759 w 4620759"/>
              <a:gd name="connsiteY2" fmla="*/ 1107061 h 1115769"/>
              <a:gd name="connsiteX3" fmla="*/ 0 w 4620759"/>
              <a:gd name="connsiteY3" fmla="*/ 1115769 h 1115769"/>
              <a:gd name="connsiteX4" fmla="*/ 0 w 4620759"/>
              <a:gd name="connsiteY4" fmla="*/ 0 h 1115769"/>
              <a:gd name="connsiteX0" fmla="*/ 0 w 4620759"/>
              <a:gd name="connsiteY0" fmla="*/ 0 h 1115769"/>
              <a:gd name="connsiteX1" fmla="*/ 4303509 w 4620759"/>
              <a:gd name="connsiteY1" fmla="*/ 3175 h 1115769"/>
              <a:gd name="connsiteX2" fmla="*/ 4620759 w 4620759"/>
              <a:gd name="connsiteY2" fmla="*/ 1107061 h 1115769"/>
              <a:gd name="connsiteX3" fmla="*/ 0 w 4620759"/>
              <a:gd name="connsiteY3" fmla="*/ 1115769 h 1115769"/>
              <a:gd name="connsiteX4" fmla="*/ 0 w 4620759"/>
              <a:gd name="connsiteY4" fmla="*/ 0 h 1115769"/>
              <a:gd name="connsiteX0" fmla="*/ 0 w 4598970"/>
              <a:gd name="connsiteY0" fmla="*/ 0 h 1115769"/>
              <a:gd name="connsiteX1" fmla="*/ 4303509 w 4598970"/>
              <a:gd name="connsiteY1" fmla="*/ 3175 h 1115769"/>
              <a:gd name="connsiteX2" fmla="*/ 4598970 w 4598970"/>
              <a:gd name="connsiteY2" fmla="*/ 1107061 h 1115769"/>
              <a:gd name="connsiteX3" fmla="*/ 0 w 4598970"/>
              <a:gd name="connsiteY3" fmla="*/ 1115769 h 1115769"/>
              <a:gd name="connsiteX4" fmla="*/ 0 w 4598970"/>
              <a:gd name="connsiteY4" fmla="*/ 0 h 1115769"/>
              <a:gd name="connsiteX0" fmla="*/ 0 w 4612978"/>
              <a:gd name="connsiteY0" fmla="*/ 0 h 1115769"/>
              <a:gd name="connsiteX1" fmla="*/ 4303509 w 4612978"/>
              <a:gd name="connsiteY1" fmla="*/ 3175 h 1115769"/>
              <a:gd name="connsiteX2" fmla="*/ 4612978 w 4612978"/>
              <a:gd name="connsiteY2" fmla="*/ 1107061 h 1115769"/>
              <a:gd name="connsiteX3" fmla="*/ 0 w 4612978"/>
              <a:gd name="connsiteY3" fmla="*/ 1115769 h 1115769"/>
              <a:gd name="connsiteX4" fmla="*/ 0 w 4612978"/>
              <a:gd name="connsiteY4" fmla="*/ 0 h 111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2978" h="1115769">
                <a:moveTo>
                  <a:pt x="0" y="0"/>
                </a:moveTo>
                <a:lnTo>
                  <a:pt x="4303509" y="3175"/>
                </a:lnTo>
                <a:lnTo>
                  <a:pt x="4612978" y="1107061"/>
                </a:lnTo>
                <a:lnTo>
                  <a:pt x="0" y="11157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 err="1" smtClean="0">
              <a:solidFill>
                <a:schemeClr val="tx1"/>
              </a:solidFill>
            </a:endParaRPr>
          </a:p>
        </p:txBody>
      </p:sp>
      <p:sp>
        <p:nvSpPr>
          <p:cNvPr id="8" name="Rectangle 11"/>
          <p:cNvSpPr>
            <a:spLocks/>
          </p:cNvSpPr>
          <p:nvPr/>
        </p:nvSpPr>
        <p:spPr>
          <a:xfrm rot="10800000">
            <a:off x="4951412" y="2558944"/>
            <a:ext cx="4705351" cy="1115769"/>
          </a:xfrm>
          <a:custGeom>
            <a:avLst/>
            <a:gdLst>
              <a:gd name="connsiteX0" fmla="*/ 0 w 4185330"/>
              <a:gd name="connsiteY0" fmla="*/ 0 h 1115769"/>
              <a:gd name="connsiteX1" fmla="*/ 4185330 w 4185330"/>
              <a:gd name="connsiteY1" fmla="*/ 0 h 1115769"/>
              <a:gd name="connsiteX2" fmla="*/ 4185330 w 4185330"/>
              <a:gd name="connsiteY2" fmla="*/ 1115769 h 1115769"/>
              <a:gd name="connsiteX3" fmla="*/ 0 w 4185330"/>
              <a:gd name="connsiteY3" fmla="*/ 1115769 h 1115769"/>
              <a:gd name="connsiteX4" fmla="*/ 0 w 4185330"/>
              <a:gd name="connsiteY4" fmla="*/ 0 h 1115769"/>
              <a:gd name="connsiteX0" fmla="*/ 0 w 4620759"/>
              <a:gd name="connsiteY0" fmla="*/ 0 h 1115769"/>
              <a:gd name="connsiteX1" fmla="*/ 4185330 w 4620759"/>
              <a:gd name="connsiteY1" fmla="*/ 0 h 1115769"/>
              <a:gd name="connsiteX2" fmla="*/ 4620759 w 4620759"/>
              <a:gd name="connsiteY2" fmla="*/ 1107061 h 1115769"/>
              <a:gd name="connsiteX3" fmla="*/ 0 w 4620759"/>
              <a:gd name="connsiteY3" fmla="*/ 1115769 h 1115769"/>
              <a:gd name="connsiteX4" fmla="*/ 0 w 4620759"/>
              <a:gd name="connsiteY4" fmla="*/ 0 h 1115769"/>
              <a:gd name="connsiteX0" fmla="*/ 0 w 4620759"/>
              <a:gd name="connsiteY0" fmla="*/ 0 h 1115769"/>
              <a:gd name="connsiteX1" fmla="*/ 4315959 w 4620759"/>
              <a:gd name="connsiteY1" fmla="*/ 0 h 1115769"/>
              <a:gd name="connsiteX2" fmla="*/ 4620759 w 4620759"/>
              <a:gd name="connsiteY2" fmla="*/ 1107061 h 1115769"/>
              <a:gd name="connsiteX3" fmla="*/ 0 w 4620759"/>
              <a:gd name="connsiteY3" fmla="*/ 1115769 h 1115769"/>
              <a:gd name="connsiteX4" fmla="*/ 0 w 4620759"/>
              <a:gd name="connsiteY4" fmla="*/ 0 h 1115769"/>
              <a:gd name="connsiteX0" fmla="*/ 0 w 4620759"/>
              <a:gd name="connsiteY0" fmla="*/ 0 h 1115769"/>
              <a:gd name="connsiteX1" fmla="*/ 4303509 w 4620759"/>
              <a:gd name="connsiteY1" fmla="*/ 3175 h 1115769"/>
              <a:gd name="connsiteX2" fmla="*/ 4620759 w 4620759"/>
              <a:gd name="connsiteY2" fmla="*/ 1107061 h 1115769"/>
              <a:gd name="connsiteX3" fmla="*/ 0 w 4620759"/>
              <a:gd name="connsiteY3" fmla="*/ 1115769 h 1115769"/>
              <a:gd name="connsiteX4" fmla="*/ 0 w 4620759"/>
              <a:gd name="connsiteY4" fmla="*/ 0 h 1115769"/>
              <a:gd name="connsiteX0" fmla="*/ 0 w 4598970"/>
              <a:gd name="connsiteY0" fmla="*/ 0 h 1115769"/>
              <a:gd name="connsiteX1" fmla="*/ 4303509 w 4598970"/>
              <a:gd name="connsiteY1" fmla="*/ 3175 h 1115769"/>
              <a:gd name="connsiteX2" fmla="*/ 4598970 w 4598970"/>
              <a:gd name="connsiteY2" fmla="*/ 1107061 h 1115769"/>
              <a:gd name="connsiteX3" fmla="*/ 0 w 4598970"/>
              <a:gd name="connsiteY3" fmla="*/ 1115769 h 1115769"/>
              <a:gd name="connsiteX4" fmla="*/ 0 w 4598970"/>
              <a:gd name="connsiteY4" fmla="*/ 0 h 1115769"/>
              <a:gd name="connsiteX0" fmla="*/ 0 w 4612978"/>
              <a:gd name="connsiteY0" fmla="*/ 0 h 1115769"/>
              <a:gd name="connsiteX1" fmla="*/ 4303509 w 4612978"/>
              <a:gd name="connsiteY1" fmla="*/ 3175 h 1115769"/>
              <a:gd name="connsiteX2" fmla="*/ 4612978 w 4612978"/>
              <a:gd name="connsiteY2" fmla="*/ 1107061 h 1115769"/>
              <a:gd name="connsiteX3" fmla="*/ 0 w 4612978"/>
              <a:gd name="connsiteY3" fmla="*/ 1115769 h 1115769"/>
              <a:gd name="connsiteX4" fmla="*/ 0 w 4612978"/>
              <a:gd name="connsiteY4" fmla="*/ 0 h 111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2978" h="1115769">
                <a:moveTo>
                  <a:pt x="0" y="0"/>
                </a:moveTo>
                <a:lnTo>
                  <a:pt x="4303509" y="3175"/>
                </a:lnTo>
                <a:lnTo>
                  <a:pt x="4612978" y="1107061"/>
                </a:lnTo>
                <a:lnTo>
                  <a:pt x="0" y="11157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 err="1" smtClean="0">
              <a:solidFill>
                <a:schemeClr val="tx1"/>
              </a:solidFill>
            </a:endParaRPr>
          </a:p>
        </p:txBody>
      </p:sp>
      <p:sp>
        <p:nvSpPr>
          <p:cNvPr id="9" name="Rectangle 11"/>
          <p:cNvSpPr>
            <a:spLocks/>
          </p:cNvSpPr>
          <p:nvPr/>
        </p:nvSpPr>
        <p:spPr>
          <a:xfrm>
            <a:off x="478184" y="2558945"/>
            <a:ext cx="4705351" cy="1115769"/>
          </a:xfrm>
          <a:custGeom>
            <a:avLst/>
            <a:gdLst>
              <a:gd name="connsiteX0" fmla="*/ 0 w 4185330"/>
              <a:gd name="connsiteY0" fmla="*/ 0 h 1115769"/>
              <a:gd name="connsiteX1" fmla="*/ 4185330 w 4185330"/>
              <a:gd name="connsiteY1" fmla="*/ 0 h 1115769"/>
              <a:gd name="connsiteX2" fmla="*/ 4185330 w 4185330"/>
              <a:gd name="connsiteY2" fmla="*/ 1115769 h 1115769"/>
              <a:gd name="connsiteX3" fmla="*/ 0 w 4185330"/>
              <a:gd name="connsiteY3" fmla="*/ 1115769 h 1115769"/>
              <a:gd name="connsiteX4" fmla="*/ 0 w 4185330"/>
              <a:gd name="connsiteY4" fmla="*/ 0 h 1115769"/>
              <a:gd name="connsiteX0" fmla="*/ 0 w 4620759"/>
              <a:gd name="connsiteY0" fmla="*/ 0 h 1115769"/>
              <a:gd name="connsiteX1" fmla="*/ 4185330 w 4620759"/>
              <a:gd name="connsiteY1" fmla="*/ 0 h 1115769"/>
              <a:gd name="connsiteX2" fmla="*/ 4620759 w 4620759"/>
              <a:gd name="connsiteY2" fmla="*/ 1107061 h 1115769"/>
              <a:gd name="connsiteX3" fmla="*/ 0 w 4620759"/>
              <a:gd name="connsiteY3" fmla="*/ 1115769 h 1115769"/>
              <a:gd name="connsiteX4" fmla="*/ 0 w 4620759"/>
              <a:gd name="connsiteY4" fmla="*/ 0 h 1115769"/>
              <a:gd name="connsiteX0" fmla="*/ 0 w 4620759"/>
              <a:gd name="connsiteY0" fmla="*/ 0 h 1115769"/>
              <a:gd name="connsiteX1" fmla="*/ 4315959 w 4620759"/>
              <a:gd name="connsiteY1" fmla="*/ 0 h 1115769"/>
              <a:gd name="connsiteX2" fmla="*/ 4620759 w 4620759"/>
              <a:gd name="connsiteY2" fmla="*/ 1107061 h 1115769"/>
              <a:gd name="connsiteX3" fmla="*/ 0 w 4620759"/>
              <a:gd name="connsiteY3" fmla="*/ 1115769 h 1115769"/>
              <a:gd name="connsiteX4" fmla="*/ 0 w 4620759"/>
              <a:gd name="connsiteY4" fmla="*/ 0 h 1115769"/>
              <a:gd name="connsiteX0" fmla="*/ 0 w 4620759"/>
              <a:gd name="connsiteY0" fmla="*/ 0 h 1115769"/>
              <a:gd name="connsiteX1" fmla="*/ 4303509 w 4620759"/>
              <a:gd name="connsiteY1" fmla="*/ 3175 h 1115769"/>
              <a:gd name="connsiteX2" fmla="*/ 4620759 w 4620759"/>
              <a:gd name="connsiteY2" fmla="*/ 1107061 h 1115769"/>
              <a:gd name="connsiteX3" fmla="*/ 0 w 4620759"/>
              <a:gd name="connsiteY3" fmla="*/ 1115769 h 1115769"/>
              <a:gd name="connsiteX4" fmla="*/ 0 w 4620759"/>
              <a:gd name="connsiteY4" fmla="*/ 0 h 1115769"/>
              <a:gd name="connsiteX0" fmla="*/ 0 w 4598970"/>
              <a:gd name="connsiteY0" fmla="*/ 0 h 1115769"/>
              <a:gd name="connsiteX1" fmla="*/ 4303509 w 4598970"/>
              <a:gd name="connsiteY1" fmla="*/ 3175 h 1115769"/>
              <a:gd name="connsiteX2" fmla="*/ 4598970 w 4598970"/>
              <a:gd name="connsiteY2" fmla="*/ 1107061 h 1115769"/>
              <a:gd name="connsiteX3" fmla="*/ 0 w 4598970"/>
              <a:gd name="connsiteY3" fmla="*/ 1115769 h 1115769"/>
              <a:gd name="connsiteX4" fmla="*/ 0 w 4598970"/>
              <a:gd name="connsiteY4" fmla="*/ 0 h 1115769"/>
              <a:gd name="connsiteX0" fmla="*/ 0 w 4612978"/>
              <a:gd name="connsiteY0" fmla="*/ 0 h 1115769"/>
              <a:gd name="connsiteX1" fmla="*/ 4303509 w 4612978"/>
              <a:gd name="connsiteY1" fmla="*/ 3175 h 1115769"/>
              <a:gd name="connsiteX2" fmla="*/ 4612978 w 4612978"/>
              <a:gd name="connsiteY2" fmla="*/ 1107061 h 1115769"/>
              <a:gd name="connsiteX3" fmla="*/ 0 w 4612978"/>
              <a:gd name="connsiteY3" fmla="*/ 1115769 h 1115769"/>
              <a:gd name="connsiteX4" fmla="*/ 0 w 4612978"/>
              <a:gd name="connsiteY4" fmla="*/ 0 h 111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2978" h="1115769">
                <a:moveTo>
                  <a:pt x="0" y="0"/>
                </a:moveTo>
                <a:lnTo>
                  <a:pt x="4303509" y="3175"/>
                </a:lnTo>
                <a:lnTo>
                  <a:pt x="4612978" y="1107061"/>
                </a:lnTo>
                <a:lnTo>
                  <a:pt x="0" y="11157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 err="1" smtClean="0">
              <a:solidFill>
                <a:schemeClr val="tx1"/>
              </a:solidFill>
            </a:endParaRPr>
          </a:p>
        </p:txBody>
      </p:sp>
      <p:sp>
        <p:nvSpPr>
          <p:cNvPr id="7" name="Rectangle 11"/>
          <p:cNvSpPr>
            <a:spLocks/>
          </p:cNvSpPr>
          <p:nvPr/>
        </p:nvSpPr>
        <p:spPr>
          <a:xfrm rot="10800000">
            <a:off x="4951411" y="1192529"/>
            <a:ext cx="4705351" cy="1115769"/>
          </a:xfrm>
          <a:custGeom>
            <a:avLst/>
            <a:gdLst>
              <a:gd name="connsiteX0" fmla="*/ 0 w 4185330"/>
              <a:gd name="connsiteY0" fmla="*/ 0 h 1115769"/>
              <a:gd name="connsiteX1" fmla="*/ 4185330 w 4185330"/>
              <a:gd name="connsiteY1" fmla="*/ 0 h 1115769"/>
              <a:gd name="connsiteX2" fmla="*/ 4185330 w 4185330"/>
              <a:gd name="connsiteY2" fmla="*/ 1115769 h 1115769"/>
              <a:gd name="connsiteX3" fmla="*/ 0 w 4185330"/>
              <a:gd name="connsiteY3" fmla="*/ 1115769 h 1115769"/>
              <a:gd name="connsiteX4" fmla="*/ 0 w 4185330"/>
              <a:gd name="connsiteY4" fmla="*/ 0 h 1115769"/>
              <a:gd name="connsiteX0" fmla="*/ 0 w 4620759"/>
              <a:gd name="connsiteY0" fmla="*/ 0 h 1115769"/>
              <a:gd name="connsiteX1" fmla="*/ 4185330 w 4620759"/>
              <a:gd name="connsiteY1" fmla="*/ 0 h 1115769"/>
              <a:gd name="connsiteX2" fmla="*/ 4620759 w 4620759"/>
              <a:gd name="connsiteY2" fmla="*/ 1107061 h 1115769"/>
              <a:gd name="connsiteX3" fmla="*/ 0 w 4620759"/>
              <a:gd name="connsiteY3" fmla="*/ 1115769 h 1115769"/>
              <a:gd name="connsiteX4" fmla="*/ 0 w 4620759"/>
              <a:gd name="connsiteY4" fmla="*/ 0 h 1115769"/>
              <a:gd name="connsiteX0" fmla="*/ 0 w 4620759"/>
              <a:gd name="connsiteY0" fmla="*/ 0 h 1115769"/>
              <a:gd name="connsiteX1" fmla="*/ 4315959 w 4620759"/>
              <a:gd name="connsiteY1" fmla="*/ 0 h 1115769"/>
              <a:gd name="connsiteX2" fmla="*/ 4620759 w 4620759"/>
              <a:gd name="connsiteY2" fmla="*/ 1107061 h 1115769"/>
              <a:gd name="connsiteX3" fmla="*/ 0 w 4620759"/>
              <a:gd name="connsiteY3" fmla="*/ 1115769 h 1115769"/>
              <a:gd name="connsiteX4" fmla="*/ 0 w 4620759"/>
              <a:gd name="connsiteY4" fmla="*/ 0 h 1115769"/>
              <a:gd name="connsiteX0" fmla="*/ 0 w 4620759"/>
              <a:gd name="connsiteY0" fmla="*/ 0 h 1115769"/>
              <a:gd name="connsiteX1" fmla="*/ 4303509 w 4620759"/>
              <a:gd name="connsiteY1" fmla="*/ 3175 h 1115769"/>
              <a:gd name="connsiteX2" fmla="*/ 4620759 w 4620759"/>
              <a:gd name="connsiteY2" fmla="*/ 1107061 h 1115769"/>
              <a:gd name="connsiteX3" fmla="*/ 0 w 4620759"/>
              <a:gd name="connsiteY3" fmla="*/ 1115769 h 1115769"/>
              <a:gd name="connsiteX4" fmla="*/ 0 w 4620759"/>
              <a:gd name="connsiteY4" fmla="*/ 0 h 1115769"/>
              <a:gd name="connsiteX0" fmla="*/ 0 w 4598970"/>
              <a:gd name="connsiteY0" fmla="*/ 0 h 1115769"/>
              <a:gd name="connsiteX1" fmla="*/ 4303509 w 4598970"/>
              <a:gd name="connsiteY1" fmla="*/ 3175 h 1115769"/>
              <a:gd name="connsiteX2" fmla="*/ 4598970 w 4598970"/>
              <a:gd name="connsiteY2" fmla="*/ 1107061 h 1115769"/>
              <a:gd name="connsiteX3" fmla="*/ 0 w 4598970"/>
              <a:gd name="connsiteY3" fmla="*/ 1115769 h 1115769"/>
              <a:gd name="connsiteX4" fmla="*/ 0 w 4598970"/>
              <a:gd name="connsiteY4" fmla="*/ 0 h 1115769"/>
              <a:gd name="connsiteX0" fmla="*/ 0 w 4612978"/>
              <a:gd name="connsiteY0" fmla="*/ 0 h 1115769"/>
              <a:gd name="connsiteX1" fmla="*/ 4303509 w 4612978"/>
              <a:gd name="connsiteY1" fmla="*/ 3175 h 1115769"/>
              <a:gd name="connsiteX2" fmla="*/ 4612978 w 4612978"/>
              <a:gd name="connsiteY2" fmla="*/ 1107061 h 1115769"/>
              <a:gd name="connsiteX3" fmla="*/ 0 w 4612978"/>
              <a:gd name="connsiteY3" fmla="*/ 1115769 h 1115769"/>
              <a:gd name="connsiteX4" fmla="*/ 0 w 4612978"/>
              <a:gd name="connsiteY4" fmla="*/ 0 h 111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2978" h="1115769">
                <a:moveTo>
                  <a:pt x="0" y="0"/>
                </a:moveTo>
                <a:lnTo>
                  <a:pt x="4303509" y="3175"/>
                </a:lnTo>
                <a:lnTo>
                  <a:pt x="4612978" y="1107061"/>
                </a:lnTo>
                <a:lnTo>
                  <a:pt x="0" y="11157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 err="1" smtClean="0">
              <a:solidFill>
                <a:schemeClr val="tx1"/>
              </a:solidFill>
            </a:endParaRPr>
          </a:p>
        </p:txBody>
      </p:sp>
      <p:sp>
        <p:nvSpPr>
          <p:cNvPr id="6" name="Rectangle 11"/>
          <p:cNvSpPr>
            <a:spLocks/>
          </p:cNvSpPr>
          <p:nvPr/>
        </p:nvSpPr>
        <p:spPr>
          <a:xfrm>
            <a:off x="447476" y="1192530"/>
            <a:ext cx="4705351" cy="1115769"/>
          </a:xfrm>
          <a:custGeom>
            <a:avLst/>
            <a:gdLst>
              <a:gd name="connsiteX0" fmla="*/ 0 w 4185330"/>
              <a:gd name="connsiteY0" fmla="*/ 0 h 1115769"/>
              <a:gd name="connsiteX1" fmla="*/ 4185330 w 4185330"/>
              <a:gd name="connsiteY1" fmla="*/ 0 h 1115769"/>
              <a:gd name="connsiteX2" fmla="*/ 4185330 w 4185330"/>
              <a:gd name="connsiteY2" fmla="*/ 1115769 h 1115769"/>
              <a:gd name="connsiteX3" fmla="*/ 0 w 4185330"/>
              <a:gd name="connsiteY3" fmla="*/ 1115769 h 1115769"/>
              <a:gd name="connsiteX4" fmla="*/ 0 w 4185330"/>
              <a:gd name="connsiteY4" fmla="*/ 0 h 1115769"/>
              <a:gd name="connsiteX0" fmla="*/ 0 w 4620759"/>
              <a:gd name="connsiteY0" fmla="*/ 0 h 1115769"/>
              <a:gd name="connsiteX1" fmla="*/ 4185330 w 4620759"/>
              <a:gd name="connsiteY1" fmla="*/ 0 h 1115769"/>
              <a:gd name="connsiteX2" fmla="*/ 4620759 w 4620759"/>
              <a:gd name="connsiteY2" fmla="*/ 1107061 h 1115769"/>
              <a:gd name="connsiteX3" fmla="*/ 0 w 4620759"/>
              <a:gd name="connsiteY3" fmla="*/ 1115769 h 1115769"/>
              <a:gd name="connsiteX4" fmla="*/ 0 w 4620759"/>
              <a:gd name="connsiteY4" fmla="*/ 0 h 1115769"/>
              <a:gd name="connsiteX0" fmla="*/ 0 w 4620759"/>
              <a:gd name="connsiteY0" fmla="*/ 0 h 1115769"/>
              <a:gd name="connsiteX1" fmla="*/ 4315959 w 4620759"/>
              <a:gd name="connsiteY1" fmla="*/ 0 h 1115769"/>
              <a:gd name="connsiteX2" fmla="*/ 4620759 w 4620759"/>
              <a:gd name="connsiteY2" fmla="*/ 1107061 h 1115769"/>
              <a:gd name="connsiteX3" fmla="*/ 0 w 4620759"/>
              <a:gd name="connsiteY3" fmla="*/ 1115769 h 1115769"/>
              <a:gd name="connsiteX4" fmla="*/ 0 w 4620759"/>
              <a:gd name="connsiteY4" fmla="*/ 0 h 1115769"/>
              <a:gd name="connsiteX0" fmla="*/ 0 w 4620759"/>
              <a:gd name="connsiteY0" fmla="*/ 0 h 1115769"/>
              <a:gd name="connsiteX1" fmla="*/ 4303509 w 4620759"/>
              <a:gd name="connsiteY1" fmla="*/ 3175 h 1115769"/>
              <a:gd name="connsiteX2" fmla="*/ 4620759 w 4620759"/>
              <a:gd name="connsiteY2" fmla="*/ 1107061 h 1115769"/>
              <a:gd name="connsiteX3" fmla="*/ 0 w 4620759"/>
              <a:gd name="connsiteY3" fmla="*/ 1115769 h 1115769"/>
              <a:gd name="connsiteX4" fmla="*/ 0 w 4620759"/>
              <a:gd name="connsiteY4" fmla="*/ 0 h 1115769"/>
              <a:gd name="connsiteX0" fmla="*/ 0 w 4598970"/>
              <a:gd name="connsiteY0" fmla="*/ 0 h 1115769"/>
              <a:gd name="connsiteX1" fmla="*/ 4303509 w 4598970"/>
              <a:gd name="connsiteY1" fmla="*/ 3175 h 1115769"/>
              <a:gd name="connsiteX2" fmla="*/ 4598970 w 4598970"/>
              <a:gd name="connsiteY2" fmla="*/ 1107061 h 1115769"/>
              <a:gd name="connsiteX3" fmla="*/ 0 w 4598970"/>
              <a:gd name="connsiteY3" fmla="*/ 1115769 h 1115769"/>
              <a:gd name="connsiteX4" fmla="*/ 0 w 4598970"/>
              <a:gd name="connsiteY4" fmla="*/ 0 h 1115769"/>
              <a:gd name="connsiteX0" fmla="*/ 0 w 4612978"/>
              <a:gd name="connsiteY0" fmla="*/ 0 h 1115769"/>
              <a:gd name="connsiteX1" fmla="*/ 4303509 w 4612978"/>
              <a:gd name="connsiteY1" fmla="*/ 3175 h 1115769"/>
              <a:gd name="connsiteX2" fmla="*/ 4612978 w 4612978"/>
              <a:gd name="connsiteY2" fmla="*/ 1107061 h 1115769"/>
              <a:gd name="connsiteX3" fmla="*/ 0 w 4612978"/>
              <a:gd name="connsiteY3" fmla="*/ 1115769 h 1115769"/>
              <a:gd name="connsiteX4" fmla="*/ 0 w 4612978"/>
              <a:gd name="connsiteY4" fmla="*/ 0 h 111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2978" h="1115769">
                <a:moveTo>
                  <a:pt x="0" y="0"/>
                </a:moveTo>
                <a:lnTo>
                  <a:pt x="4303509" y="3175"/>
                </a:lnTo>
                <a:lnTo>
                  <a:pt x="4612978" y="1107061"/>
                </a:lnTo>
                <a:lnTo>
                  <a:pt x="0" y="11157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 err="1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242" y="388863"/>
            <a:ext cx="9424727" cy="323165"/>
          </a:xfrm>
        </p:spPr>
        <p:txBody>
          <a:bodyPr/>
          <a:lstStyle/>
          <a:p>
            <a:r>
              <a:rPr lang="ru-RU" dirty="0"/>
              <a:t>Жителей будут информировать об изменениях в маршрутной сети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2520" y="1445338"/>
            <a:ext cx="4396680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D62828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/>
                </a:solidFill>
              </a:rPr>
              <a:t>Плакаты на остановках автобусов, которых коснулись изменения в связи с реформой НГПТ</a:t>
            </a:r>
          </a:p>
          <a:p>
            <a:pPr>
              <a:buClr>
                <a:srgbClr val="D62828"/>
              </a:buClr>
            </a:pPr>
            <a:endParaRPr lang="ru-RU" sz="1400" dirty="0" smtClean="0"/>
          </a:p>
          <a:p>
            <a:pPr marL="171450" indent="-171450">
              <a:buClr>
                <a:srgbClr val="D62828"/>
              </a:buClr>
              <a:buFont typeface="Arial" panose="020B0604020202020204" pitchFamily="34" charset="0"/>
              <a:buChar char="•"/>
            </a:pPr>
            <a:endParaRPr lang="ru-RU" sz="1400" dirty="0"/>
          </a:p>
          <a:p>
            <a:pPr>
              <a:buClr>
                <a:srgbClr val="D62828"/>
              </a:buClr>
            </a:pPr>
            <a:endParaRPr lang="ru-RU" sz="1400" dirty="0" smtClean="0"/>
          </a:p>
          <a:p>
            <a:pPr marL="171450" indent="-171450">
              <a:buClr>
                <a:srgbClr val="D62828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/>
                </a:solidFill>
              </a:rPr>
              <a:t>Информационные </a:t>
            </a:r>
            <a:r>
              <a:rPr lang="ru-RU" sz="1400" dirty="0">
                <a:solidFill>
                  <a:schemeClr val="accent1"/>
                </a:solidFill>
              </a:rPr>
              <a:t>письма </a:t>
            </a:r>
            <a:r>
              <a:rPr lang="ru-RU" sz="1400" dirty="0" smtClean="0">
                <a:solidFill>
                  <a:schemeClr val="accent1"/>
                </a:solidFill>
              </a:rPr>
              <a:t>жителям и </a:t>
            </a:r>
            <a:r>
              <a:rPr lang="en-US" sz="1400" dirty="0" smtClean="0">
                <a:solidFill>
                  <a:schemeClr val="accent1"/>
                </a:solidFill>
              </a:rPr>
              <a:t>SMS-</a:t>
            </a:r>
            <a:r>
              <a:rPr lang="ru-RU" sz="1400" dirty="0" smtClean="0">
                <a:solidFill>
                  <a:schemeClr val="accent1"/>
                </a:solidFill>
              </a:rPr>
              <a:t>оповещение всех московских абонентов; </a:t>
            </a:r>
            <a:endParaRPr lang="ru-RU" sz="1400" dirty="0">
              <a:solidFill>
                <a:schemeClr val="accent1"/>
              </a:solidFill>
            </a:endParaRPr>
          </a:p>
          <a:p>
            <a:pPr marL="171450" indent="-171450">
              <a:buClr>
                <a:srgbClr val="D62828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/>
                </a:solidFill>
              </a:rPr>
              <a:t>Таблицы схемы для пассажиров на остановках автобусов, которых коснулись изменения в связи с реформой НГПТ;</a:t>
            </a:r>
          </a:p>
          <a:p>
            <a:pPr>
              <a:buClr>
                <a:srgbClr val="D62828"/>
              </a:buClr>
            </a:pPr>
            <a:endParaRPr lang="ru-RU" sz="1050" dirty="0"/>
          </a:p>
          <a:p>
            <a:pPr>
              <a:buClr>
                <a:srgbClr val="D62828"/>
              </a:buClr>
            </a:pPr>
            <a:endParaRPr lang="ru-RU" sz="1400" dirty="0" smtClean="0"/>
          </a:p>
          <a:p>
            <a:pPr marL="171450" indent="-171450">
              <a:buClr>
                <a:srgbClr val="D62828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/>
                </a:solidFill>
              </a:rPr>
              <a:t>Сити-форматы </a:t>
            </a:r>
            <a:r>
              <a:rPr lang="ru-RU" sz="1400" dirty="0">
                <a:solidFill>
                  <a:schemeClr val="accent1"/>
                </a:solidFill>
              </a:rPr>
              <a:t>на территории Москвы; </a:t>
            </a:r>
          </a:p>
          <a:p>
            <a:pPr marL="171450" indent="-171450">
              <a:buClr>
                <a:srgbClr val="D62828"/>
              </a:buClr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accent1"/>
              </a:solidFill>
            </a:endParaRPr>
          </a:p>
          <a:p>
            <a:pPr marL="171450" indent="-171450">
              <a:buClr>
                <a:srgbClr val="D62828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/>
                </a:solidFill>
              </a:rPr>
              <a:t>Звуковое </a:t>
            </a:r>
            <a:r>
              <a:rPr lang="ru-RU" sz="1400" dirty="0">
                <a:solidFill>
                  <a:schemeClr val="accent1"/>
                </a:solidFill>
              </a:rPr>
              <a:t>оповещение на станциях московского метрополитена</a:t>
            </a:r>
            <a:r>
              <a:rPr lang="ru-RU" sz="1400" dirty="0" smtClean="0">
                <a:solidFill>
                  <a:schemeClr val="accent1"/>
                </a:solidFill>
              </a:rPr>
              <a:t>;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41032" y="1223963"/>
            <a:ext cx="441573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D62828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/>
                </a:solidFill>
              </a:rPr>
              <a:t>Информационные материалы на </a:t>
            </a:r>
            <a:r>
              <a:rPr lang="ru-RU" sz="1400" dirty="0" err="1">
                <a:solidFill>
                  <a:schemeClr val="accent1"/>
                </a:solidFill>
              </a:rPr>
              <a:t>метростеллах</a:t>
            </a:r>
            <a:r>
              <a:rPr lang="ru-RU" sz="1400" dirty="0">
                <a:solidFill>
                  <a:schemeClr val="accent1"/>
                </a:solidFill>
              </a:rPr>
              <a:t> московского </a:t>
            </a:r>
            <a:r>
              <a:rPr lang="ru-RU" sz="1400" dirty="0" smtClean="0">
                <a:solidFill>
                  <a:schemeClr val="accent1"/>
                </a:solidFill>
              </a:rPr>
              <a:t>метрополитена;</a:t>
            </a:r>
            <a:endParaRPr lang="ru-RU" sz="1400" dirty="0">
              <a:solidFill>
                <a:schemeClr val="accent1"/>
              </a:solidFill>
            </a:endParaRPr>
          </a:p>
          <a:p>
            <a:pPr marL="171450" indent="-171450">
              <a:buClr>
                <a:srgbClr val="D62828"/>
              </a:buClr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accent1"/>
              </a:solidFill>
            </a:endParaRPr>
          </a:p>
          <a:p>
            <a:pPr marL="171450" indent="-171450">
              <a:buClr>
                <a:srgbClr val="D62828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/>
                </a:solidFill>
              </a:rPr>
              <a:t>Информация у </a:t>
            </a:r>
            <a:r>
              <a:rPr lang="ru-RU" sz="1400" dirty="0">
                <a:solidFill>
                  <a:schemeClr val="accent1"/>
                </a:solidFill>
              </a:rPr>
              <a:t>касс метрополитена;</a:t>
            </a:r>
          </a:p>
          <a:p>
            <a:pPr marL="171450" indent="-171450">
              <a:buClr>
                <a:srgbClr val="D62828"/>
              </a:buClr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171450" indent="-171450">
              <a:buClr>
                <a:srgbClr val="D62828"/>
              </a:buClr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171450" indent="-171450">
              <a:buClr>
                <a:srgbClr val="D62828"/>
              </a:buClr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1"/>
              </a:solidFill>
            </a:endParaRPr>
          </a:p>
          <a:p>
            <a:pPr marL="171450" indent="-171450">
              <a:buClr>
                <a:srgbClr val="D62828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/>
                </a:solidFill>
              </a:rPr>
              <a:t>Информация </a:t>
            </a:r>
            <a:r>
              <a:rPr lang="ru-RU" sz="1400" dirty="0">
                <a:solidFill>
                  <a:schemeClr val="accent1"/>
                </a:solidFill>
              </a:rPr>
              <a:t>на подъездах жителей Москвы; </a:t>
            </a:r>
          </a:p>
          <a:p>
            <a:pPr lvl="1">
              <a:spcAft>
                <a:spcPts val="600"/>
              </a:spcAft>
            </a:pPr>
            <a:endParaRPr lang="ru-RU" sz="1050" dirty="0" smtClean="0">
              <a:solidFill>
                <a:schemeClr val="accent1"/>
              </a:solidFill>
            </a:endParaRPr>
          </a:p>
          <a:p>
            <a:pPr marL="171450" indent="-171450">
              <a:buClr>
                <a:srgbClr val="D62828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/>
                </a:solidFill>
              </a:rPr>
              <a:t>Плакаты </a:t>
            </a:r>
            <a:r>
              <a:rPr lang="ru-RU" sz="1400" dirty="0">
                <a:solidFill>
                  <a:schemeClr val="accent1"/>
                </a:solidFill>
              </a:rPr>
              <a:t>внутри подвижного состава; </a:t>
            </a:r>
          </a:p>
          <a:p>
            <a:pPr lvl="1">
              <a:spcAft>
                <a:spcPts val="600"/>
              </a:spcAft>
            </a:pPr>
            <a:endParaRPr lang="ru-RU" sz="1050" dirty="0" smtClean="0"/>
          </a:p>
          <a:p>
            <a:pPr lvl="1">
              <a:spcAft>
                <a:spcPts val="600"/>
              </a:spcAft>
            </a:pPr>
            <a:endParaRPr lang="ru-RU" sz="1050" dirty="0" smtClean="0"/>
          </a:p>
          <a:p>
            <a:pPr marL="171450" indent="-171450">
              <a:buClr>
                <a:srgbClr val="D62828"/>
              </a:buClr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accent1"/>
              </a:solidFill>
            </a:endParaRPr>
          </a:p>
          <a:p>
            <a:pPr marL="171450" indent="-171450">
              <a:buClr>
                <a:srgbClr val="D62828"/>
              </a:buClr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accent1"/>
              </a:solidFill>
            </a:endParaRPr>
          </a:p>
          <a:p>
            <a:pPr marL="171450" indent="-171450">
              <a:buClr>
                <a:srgbClr val="D62828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/>
                </a:solidFill>
              </a:rPr>
              <a:t>Информирование </a:t>
            </a:r>
            <a:r>
              <a:rPr lang="ru-RU" sz="1400" dirty="0">
                <a:solidFill>
                  <a:schemeClr val="accent1"/>
                </a:solidFill>
              </a:rPr>
              <a:t>на автобусных указателях на остановках;</a:t>
            </a:r>
          </a:p>
          <a:p>
            <a:pPr lvl="1">
              <a:spcAft>
                <a:spcPts val="600"/>
              </a:spcAft>
            </a:pPr>
            <a:endParaRPr lang="ru-RU" sz="1050" dirty="0"/>
          </a:p>
        </p:txBody>
      </p:sp>
      <p:pic>
        <p:nvPicPr>
          <p:cNvPr id="12" name="Picture 94" descr="C:\Users\Natalya Trembovetska\Desktop\EPS\Город\shutterstock_145767566 [Converted]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b="8953"/>
          <a:stretch/>
        </p:blipFill>
        <p:spPr bwMode="auto">
          <a:xfrm>
            <a:off x="2641698" y="5157082"/>
            <a:ext cx="7264301" cy="170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58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" name="Object 12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072884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5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" name="Rectangle 12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200" b="1" dirty="0" err="1" smtClean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51" name="TextBox 51"/>
          <p:cNvSpPr txBox="1"/>
          <p:nvPr>
            <p:custDataLst>
              <p:tags r:id="rId4"/>
            </p:custDataLst>
          </p:nvPr>
        </p:nvSpPr>
        <p:spPr>
          <a:xfrm>
            <a:off x="7222757" y="2812010"/>
            <a:ext cx="1904524" cy="10109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6200" tIns="76200" rIns="76200" bIns="7620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957008" eaLnBrk="1" hangingPunct="1">
              <a:buClr>
                <a:schemeClr val="tx2"/>
              </a:buClr>
              <a:defRPr baseline="0">
                <a:solidFill>
                  <a:srgbClr val="000000"/>
                </a:solidFill>
                <a:latin typeface="+mn-lt"/>
              </a:defRPr>
            </a:lvl1pPr>
            <a:lvl2pPr marL="207013" lvl="1" indent="-205317" defTabSz="957008" eaLnBrk="1" hangingPunct="1">
              <a:buClr>
                <a:srgbClr val="000000"/>
              </a:buClr>
              <a:buSzPct val="125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2pPr>
            <a:lvl3pPr marL="488685" lvl="2" indent="-279976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3pPr>
            <a:lvl4pPr marL="656671" lvl="3" indent="-166288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4pPr>
            <a:lvl5pPr marL="801443" lvl="4" indent="-139140" defTabSz="957008" eaLnBrk="1" hangingPunct="1">
              <a:buClr>
                <a:srgbClr val="000000"/>
              </a:buClr>
              <a:buSzPct val="89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5pPr>
            <a:lvl6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dirty="0"/>
          </a:p>
        </p:txBody>
      </p:sp>
      <p:sp>
        <p:nvSpPr>
          <p:cNvPr id="152" name="TextBox 51"/>
          <p:cNvSpPr txBox="1"/>
          <p:nvPr>
            <p:custDataLst>
              <p:tags r:id="rId5"/>
            </p:custDataLst>
          </p:nvPr>
        </p:nvSpPr>
        <p:spPr>
          <a:xfrm>
            <a:off x="7222757" y="4030993"/>
            <a:ext cx="1904524" cy="10109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6200" tIns="76200" rIns="76200" bIns="7620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957008" eaLnBrk="1" hangingPunct="1">
              <a:buClr>
                <a:schemeClr val="tx2"/>
              </a:buClr>
              <a:defRPr baseline="0">
                <a:solidFill>
                  <a:srgbClr val="000000"/>
                </a:solidFill>
                <a:latin typeface="+mn-lt"/>
              </a:defRPr>
            </a:lvl1pPr>
            <a:lvl2pPr marL="207013" lvl="1" indent="-205317" defTabSz="957008" eaLnBrk="1" hangingPunct="1">
              <a:buClr>
                <a:srgbClr val="000000"/>
              </a:buClr>
              <a:buSzPct val="125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2pPr>
            <a:lvl3pPr marL="488685" lvl="2" indent="-279976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3pPr>
            <a:lvl4pPr marL="656671" lvl="3" indent="-166288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4pPr>
            <a:lvl5pPr marL="801443" lvl="4" indent="-139140" defTabSz="957008" eaLnBrk="1" hangingPunct="1">
              <a:buClr>
                <a:srgbClr val="000000"/>
              </a:buClr>
              <a:buSzPct val="89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5pPr>
            <a:lvl6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dirty="0"/>
          </a:p>
        </p:txBody>
      </p:sp>
      <p:sp>
        <p:nvSpPr>
          <p:cNvPr id="50" name="TextBox 51"/>
          <p:cNvSpPr txBox="1"/>
          <p:nvPr>
            <p:custDataLst>
              <p:tags r:id="rId6"/>
            </p:custDataLst>
          </p:nvPr>
        </p:nvSpPr>
        <p:spPr>
          <a:xfrm>
            <a:off x="6012062" y="1661330"/>
            <a:ext cx="3115219" cy="9802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6200" tIns="76200" rIns="76200" bIns="7620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957008" eaLnBrk="1" hangingPunct="1">
              <a:buClr>
                <a:schemeClr val="tx2"/>
              </a:buClr>
              <a:defRPr baseline="0">
                <a:solidFill>
                  <a:srgbClr val="000000"/>
                </a:solidFill>
                <a:latin typeface="+mn-lt"/>
              </a:defRPr>
            </a:lvl1pPr>
            <a:lvl2pPr marL="207013" lvl="1" indent="-205317" defTabSz="957008" eaLnBrk="1" hangingPunct="1">
              <a:buClr>
                <a:srgbClr val="000000"/>
              </a:buClr>
              <a:buSzPct val="125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2pPr>
            <a:lvl3pPr marL="488685" lvl="2" indent="-279976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3pPr>
            <a:lvl4pPr marL="656671" lvl="3" indent="-166288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4pPr>
            <a:lvl5pPr marL="801443" lvl="4" indent="-139140" defTabSz="957008" eaLnBrk="1" hangingPunct="1">
              <a:buClr>
                <a:srgbClr val="000000"/>
              </a:buClr>
              <a:buSzPct val="89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5pPr>
            <a:lvl6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242" y="234863"/>
            <a:ext cx="9424727" cy="646331"/>
          </a:xfrm>
        </p:spPr>
        <p:txBody>
          <a:bodyPr/>
          <a:lstStyle/>
          <a:p>
            <a:r>
              <a:rPr lang="ru-RU" dirty="0" smtClean="0"/>
              <a:t>При объединении маршрутной сети частных перевозчиков с городской сетью было сохранено удобство сети для пассажиров 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6428024" y="1856839"/>
            <a:ext cx="2158985" cy="656549"/>
            <a:chOff x="7185818" y="1439254"/>
            <a:chExt cx="2058135" cy="625881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7783285" y="1573843"/>
              <a:ext cx="757000" cy="0"/>
            </a:xfrm>
            <a:prstGeom prst="line">
              <a:avLst/>
            </a:prstGeom>
            <a:ln w="22225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7783285" y="1930333"/>
              <a:ext cx="757000" cy="0"/>
            </a:xfrm>
            <a:prstGeom prst="line">
              <a:avLst/>
            </a:prstGeom>
            <a:ln w="22225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5" descr="http://cdn.flaticon.com/png/256/31575.pn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4776" y="1452886"/>
              <a:ext cx="539177" cy="539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Oval 68"/>
            <p:cNvSpPr/>
            <p:nvPr/>
          </p:nvSpPr>
          <p:spPr>
            <a:xfrm>
              <a:off x="7705794" y="1507106"/>
              <a:ext cx="100180" cy="10018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8519942" y="1507106"/>
              <a:ext cx="100180" cy="10018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7705794" y="1872997"/>
              <a:ext cx="100180" cy="10018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8519942" y="1872997"/>
              <a:ext cx="100180" cy="10018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 err="1" smtClean="0">
                <a:solidFill>
                  <a:schemeClr val="tx1"/>
                </a:solidFill>
              </a:endParaRPr>
            </a:p>
          </p:txBody>
        </p:sp>
        <p:pic>
          <p:nvPicPr>
            <p:cNvPr id="73" name="Picture 59" descr="http://cca.com/Media/Default/images/Static-Images/Icons/InsideCCA-Icon-House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5818" y="1574635"/>
              <a:ext cx="366671" cy="366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4" name="Group 43"/>
            <p:cNvGrpSpPr/>
            <p:nvPr/>
          </p:nvGrpSpPr>
          <p:grpSpPr>
            <a:xfrm>
              <a:off x="8035274" y="1439254"/>
              <a:ext cx="253022" cy="253022"/>
              <a:chOff x="158750" y="3618805"/>
              <a:chExt cx="324663" cy="324663"/>
            </a:xfrm>
          </p:grpSpPr>
          <p:sp>
            <p:nvSpPr>
              <p:cNvPr id="25" name="TextBox 41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158750" y="3618805"/>
                <a:ext cx="324663" cy="32466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3810" tIns="0" rIns="3810" bIns="0" numCol="1" anchor="ctr" anchorCtr="1" compatLnSpc="1">
                <a:prstTxWarp prst="textNoShape">
                  <a:avLst/>
                </a:prstTxWarp>
                <a:noAutofit/>
              </a:bodyPr>
              <a:lstStyle>
                <a:lvl1pPr marL="0" lvl="0" indent="0" defTabSz="957008" eaLnBrk="1" hangingPunct="1">
                  <a:buClr>
                    <a:schemeClr val="tx2"/>
                  </a:buClr>
                  <a:defRPr baseline="0">
                    <a:solidFill>
                      <a:srgbClr val="000000"/>
                    </a:solidFill>
                    <a:latin typeface="+mn-lt"/>
                  </a:defRPr>
                </a:lvl1pPr>
                <a:lvl2pPr marL="207013" lvl="1" indent="-205317" defTabSz="957008" eaLnBrk="1" hangingPunct="1">
                  <a:buClr>
                    <a:srgbClr val="000000"/>
                  </a:buClr>
                  <a:buSzPct val="125000"/>
                  <a:buFont typeface="Arial" pitchFamily="34" charset="0"/>
                  <a:buChar char="•"/>
                  <a:defRPr baseline="0">
                    <a:solidFill>
                      <a:srgbClr val="000000"/>
                    </a:solidFill>
                    <a:latin typeface="+mn-lt"/>
                  </a:defRPr>
                </a:lvl2pPr>
                <a:lvl3pPr marL="488685" lvl="2" indent="-279976" defTabSz="957008" eaLnBrk="1" hangingPunct="1">
                  <a:buClr>
                    <a:srgbClr val="000000"/>
                  </a:buClr>
                  <a:buSzPct val="120000"/>
                  <a:buFont typeface="Arial" pitchFamily="34" charset="0"/>
                  <a:buChar char="•"/>
                  <a:defRPr baseline="0">
                    <a:solidFill>
                      <a:srgbClr val="000000"/>
                    </a:solidFill>
                    <a:latin typeface="+mn-lt"/>
                  </a:defRPr>
                </a:lvl3pPr>
                <a:lvl4pPr marL="656671" lvl="3" indent="-166288" defTabSz="957008" eaLnBrk="1" hangingPunct="1">
                  <a:buClr>
                    <a:srgbClr val="000000"/>
                  </a:buClr>
                  <a:buSzPct val="120000"/>
                  <a:buFont typeface="Arial" pitchFamily="34" charset="0"/>
                  <a:buChar char="•"/>
                  <a:defRPr baseline="0">
                    <a:solidFill>
                      <a:srgbClr val="000000"/>
                    </a:solidFill>
                    <a:latin typeface="+mn-lt"/>
                  </a:defRPr>
                </a:lvl4pPr>
                <a:lvl5pPr marL="801443" lvl="4" indent="-139140" defTabSz="957008" eaLnBrk="1" hangingPunct="1">
                  <a:buClr>
                    <a:srgbClr val="000000"/>
                  </a:buClr>
                  <a:buSzPct val="89000"/>
                  <a:buFont typeface="Arial" pitchFamily="34" charset="0"/>
                  <a:buChar char="•"/>
                  <a:defRPr baseline="0">
                    <a:solidFill>
                      <a:srgbClr val="000000"/>
                    </a:solidFill>
                    <a:latin typeface="+mn-lt"/>
                  </a:defRPr>
                </a:lvl5pPr>
                <a:lvl6pPr marL="801443" indent="-139140" defTabSz="957008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801443" indent="-139140" defTabSz="957008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801443" indent="-139140" defTabSz="957008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801443" indent="-139140" defTabSz="957008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25" name="Freeform 64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18029" y="3693202"/>
                <a:ext cx="206106" cy="178625"/>
              </a:xfrm>
              <a:custGeom>
                <a:avLst/>
                <a:gdLst/>
                <a:ahLst/>
                <a:cxnLst>
                  <a:cxn ang="0">
                    <a:pos x="0" y="374"/>
                  </a:cxn>
                  <a:cxn ang="0">
                    <a:pos x="88" y="320"/>
                  </a:cxn>
                  <a:cxn ang="0">
                    <a:pos x="122" y="340"/>
                  </a:cxn>
                  <a:cxn ang="0">
                    <a:pos x="184" y="452"/>
                  </a:cxn>
                  <a:cxn ang="0">
                    <a:pos x="278" y="316"/>
                  </a:cxn>
                  <a:cxn ang="0">
                    <a:pos x="434" y="148"/>
                  </a:cxn>
                  <a:cxn ang="0">
                    <a:pos x="534" y="60"/>
                  </a:cxn>
                  <a:cxn ang="0">
                    <a:pos x="632" y="0"/>
                  </a:cxn>
                  <a:cxn ang="0">
                    <a:pos x="648" y="26"/>
                  </a:cxn>
                  <a:cxn ang="0">
                    <a:pos x="566" y="98"/>
                  </a:cxn>
                  <a:cxn ang="0">
                    <a:pos x="448" y="230"/>
                  </a:cxn>
                  <a:cxn ang="0">
                    <a:pos x="346" y="360"/>
                  </a:cxn>
                  <a:cxn ang="0">
                    <a:pos x="234" y="554"/>
                  </a:cxn>
                  <a:cxn ang="0">
                    <a:pos x="144" y="618"/>
                  </a:cxn>
                  <a:cxn ang="0">
                    <a:pos x="82" y="466"/>
                  </a:cxn>
                  <a:cxn ang="0">
                    <a:pos x="42" y="404"/>
                  </a:cxn>
                  <a:cxn ang="0">
                    <a:pos x="0" y="374"/>
                  </a:cxn>
                </a:cxnLst>
                <a:rect l="0" t="0" r="r" b="b"/>
                <a:pathLst>
                  <a:path w="648" h="618">
                    <a:moveTo>
                      <a:pt x="0" y="374"/>
                    </a:moveTo>
                    <a:lnTo>
                      <a:pt x="88" y="320"/>
                    </a:lnTo>
                    <a:lnTo>
                      <a:pt x="122" y="340"/>
                    </a:lnTo>
                    <a:lnTo>
                      <a:pt x="184" y="452"/>
                    </a:lnTo>
                    <a:lnTo>
                      <a:pt x="278" y="316"/>
                    </a:lnTo>
                    <a:lnTo>
                      <a:pt x="434" y="148"/>
                    </a:lnTo>
                    <a:lnTo>
                      <a:pt x="534" y="60"/>
                    </a:lnTo>
                    <a:lnTo>
                      <a:pt x="632" y="0"/>
                    </a:lnTo>
                    <a:lnTo>
                      <a:pt x="648" y="26"/>
                    </a:lnTo>
                    <a:lnTo>
                      <a:pt x="566" y="98"/>
                    </a:lnTo>
                    <a:lnTo>
                      <a:pt x="448" y="230"/>
                    </a:lnTo>
                    <a:lnTo>
                      <a:pt x="346" y="360"/>
                    </a:lnTo>
                    <a:lnTo>
                      <a:pt x="234" y="554"/>
                    </a:lnTo>
                    <a:lnTo>
                      <a:pt x="144" y="618"/>
                    </a:lnTo>
                    <a:lnTo>
                      <a:pt x="82" y="466"/>
                    </a:lnTo>
                    <a:lnTo>
                      <a:pt x="42" y="404"/>
                    </a:lnTo>
                    <a:lnTo>
                      <a:pt x="0" y="374"/>
                    </a:lnTo>
                    <a:close/>
                  </a:path>
                </a:pathLst>
              </a:custGeom>
              <a:solidFill>
                <a:srgbClr val="00B050"/>
              </a:solidFill>
              <a:ln w="9525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8051560" y="1813135"/>
              <a:ext cx="252000" cy="252000"/>
              <a:chOff x="161518" y="4151879"/>
              <a:chExt cx="344180" cy="344180"/>
            </a:xfrm>
          </p:grpSpPr>
          <p:sp>
            <p:nvSpPr>
              <p:cNvPr id="128" name="TextBox 41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161518" y="4151879"/>
                <a:ext cx="344180" cy="3441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3810" tIns="0" rIns="3810" bIns="0" numCol="1" anchor="ctr" anchorCtr="1" compatLnSpc="1">
                <a:prstTxWarp prst="textNoShape">
                  <a:avLst/>
                </a:prstTxWarp>
                <a:noAutofit/>
              </a:bodyPr>
              <a:lstStyle>
                <a:lvl1pPr marL="0" lvl="0" indent="0" defTabSz="957008" eaLnBrk="1" hangingPunct="1">
                  <a:buClr>
                    <a:schemeClr val="tx2"/>
                  </a:buClr>
                  <a:defRPr baseline="0">
                    <a:solidFill>
                      <a:srgbClr val="000000"/>
                    </a:solidFill>
                    <a:latin typeface="+mn-lt"/>
                  </a:defRPr>
                </a:lvl1pPr>
                <a:lvl2pPr marL="207013" lvl="1" indent="-205317" defTabSz="957008" eaLnBrk="1" hangingPunct="1">
                  <a:buClr>
                    <a:srgbClr val="000000"/>
                  </a:buClr>
                  <a:buSzPct val="125000"/>
                  <a:buFont typeface="Arial" pitchFamily="34" charset="0"/>
                  <a:buChar char="•"/>
                  <a:defRPr baseline="0">
                    <a:solidFill>
                      <a:srgbClr val="000000"/>
                    </a:solidFill>
                    <a:latin typeface="+mn-lt"/>
                  </a:defRPr>
                </a:lvl2pPr>
                <a:lvl3pPr marL="488685" lvl="2" indent="-279976" defTabSz="957008" eaLnBrk="1" hangingPunct="1">
                  <a:buClr>
                    <a:srgbClr val="000000"/>
                  </a:buClr>
                  <a:buSzPct val="120000"/>
                  <a:buFont typeface="Arial" pitchFamily="34" charset="0"/>
                  <a:buChar char="•"/>
                  <a:defRPr baseline="0">
                    <a:solidFill>
                      <a:srgbClr val="000000"/>
                    </a:solidFill>
                    <a:latin typeface="+mn-lt"/>
                  </a:defRPr>
                </a:lvl3pPr>
                <a:lvl4pPr marL="656671" lvl="3" indent="-166288" defTabSz="957008" eaLnBrk="1" hangingPunct="1">
                  <a:buClr>
                    <a:srgbClr val="000000"/>
                  </a:buClr>
                  <a:buSzPct val="120000"/>
                  <a:buFont typeface="Arial" pitchFamily="34" charset="0"/>
                  <a:buChar char="•"/>
                  <a:defRPr baseline="0">
                    <a:solidFill>
                      <a:srgbClr val="000000"/>
                    </a:solidFill>
                    <a:latin typeface="+mn-lt"/>
                  </a:defRPr>
                </a:lvl4pPr>
                <a:lvl5pPr marL="801443" lvl="4" indent="-139140" defTabSz="957008" eaLnBrk="1" hangingPunct="1">
                  <a:buClr>
                    <a:srgbClr val="000000"/>
                  </a:buClr>
                  <a:buSzPct val="89000"/>
                  <a:buFont typeface="Arial" pitchFamily="34" charset="0"/>
                  <a:buChar char="•"/>
                  <a:defRPr baseline="0">
                    <a:solidFill>
                      <a:srgbClr val="000000"/>
                    </a:solidFill>
                    <a:latin typeface="+mn-lt"/>
                  </a:defRPr>
                </a:lvl5pPr>
                <a:lvl6pPr marL="801443" indent="-139140" defTabSz="957008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801443" indent="-139140" defTabSz="957008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801443" indent="-139140" defTabSz="957008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801443" indent="-139140" defTabSz="957008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26" name="Freeform 65"/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29544" y="4210644"/>
                <a:ext cx="177441" cy="178945"/>
              </a:xfrm>
              <a:custGeom>
                <a:avLst/>
                <a:gdLst/>
                <a:ahLst/>
                <a:cxnLst>
                  <a:cxn ang="0">
                    <a:pos x="51" y="74"/>
                  </a:cxn>
                  <a:cxn ang="0">
                    <a:pos x="75" y="37"/>
                  </a:cxn>
                  <a:cxn ang="0">
                    <a:pos x="111" y="0"/>
                  </a:cxn>
                  <a:cxn ang="0">
                    <a:pos x="113" y="33"/>
                  </a:cxn>
                  <a:cxn ang="0">
                    <a:pos x="127" y="66"/>
                  </a:cxn>
                  <a:cxn ang="0">
                    <a:pos x="159" y="126"/>
                  </a:cxn>
                  <a:cxn ang="0">
                    <a:pos x="185" y="97"/>
                  </a:cxn>
                  <a:cxn ang="0">
                    <a:pos x="212" y="67"/>
                  </a:cxn>
                  <a:cxn ang="0">
                    <a:pos x="250" y="40"/>
                  </a:cxn>
                  <a:cxn ang="0">
                    <a:pos x="281" y="37"/>
                  </a:cxn>
                  <a:cxn ang="0">
                    <a:pos x="311" y="56"/>
                  </a:cxn>
                  <a:cxn ang="0">
                    <a:pos x="325" y="94"/>
                  </a:cxn>
                  <a:cxn ang="0">
                    <a:pos x="305" y="99"/>
                  </a:cxn>
                  <a:cxn ang="0">
                    <a:pos x="288" y="104"/>
                  </a:cxn>
                  <a:cxn ang="0">
                    <a:pos x="212" y="185"/>
                  </a:cxn>
                  <a:cxn ang="0">
                    <a:pos x="257" y="224"/>
                  </a:cxn>
                  <a:cxn ang="0">
                    <a:pos x="296" y="245"/>
                  </a:cxn>
                  <a:cxn ang="0">
                    <a:pos x="336" y="250"/>
                  </a:cxn>
                  <a:cxn ang="0">
                    <a:pos x="325" y="275"/>
                  </a:cxn>
                  <a:cxn ang="0">
                    <a:pos x="296" y="310"/>
                  </a:cxn>
                  <a:cxn ang="0">
                    <a:pos x="267" y="319"/>
                  </a:cxn>
                  <a:cxn ang="0">
                    <a:pos x="224" y="297"/>
                  </a:cxn>
                  <a:cxn ang="0">
                    <a:pos x="167" y="247"/>
                  </a:cxn>
                  <a:cxn ang="0">
                    <a:pos x="135" y="293"/>
                  </a:cxn>
                  <a:cxn ang="0">
                    <a:pos x="101" y="330"/>
                  </a:cxn>
                  <a:cxn ang="0">
                    <a:pos x="74" y="340"/>
                  </a:cxn>
                  <a:cxn ang="0">
                    <a:pos x="33" y="318"/>
                  </a:cxn>
                  <a:cxn ang="0">
                    <a:pos x="0" y="274"/>
                  </a:cxn>
                  <a:cxn ang="0">
                    <a:pos x="35" y="270"/>
                  </a:cxn>
                  <a:cxn ang="0">
                    <a:pos x="67" y="247"/>
                  </a:cxn>
                  <a:cxn ang="0">
                    <a:pos x="112" y="188"/>
                  </a:cxn>
                  <a:cxn ang="0">
                    <a:pos x="69" y="127"/>
                  </a:cxn>
                  <a:cxn ang="0">
                    <a:pos x="57" y="99"/>
                  </a:cxn>
                  <a:cxn ang="0">
                    <a:pos x="51" y="74"/>
                  </a:cxn>
                </a:cxnLst>
                <a:rect l="0" t="0" r="r" b="b"/>
                <a:pathLst>
                  <a:path w="336" h="340">
                    <a:moveTo>
                      <a:pt x="51" y="74"/>
                    </a:moveTo>
                    <a:lnTo>
                      <a:pt x="75" y="37"/>
                    </a:lnTo>
                    <a:lnTo>
                      <a:pt x="111" y="0"/>
                    </a:lnTo>
                    <a:lnTo>
                      <a:pt x="113" y="33"/>
                    </a:lnTo>
                    <a:lnTo>
                      <a:pt x="127" y="66"/>
                    </a:lnTo>
                    <a:lnTo>
                      <a:pt x="159" y="126"/>
                    </a:lnTo>
                    <a:lnTo>
                      <a:pt x="185" y="97"/>
                    </a:lnTo>
                    <a:lnTo>
                      <a:pt x="212" y="67"/>
                    </a:lnTo>
                    <a:lnTo>
                      <a:pt x="250" y="40"/>
                    </a:lnTo>
                    <a:lnTo>
                      <a:pt x="281" y="37"/>
                    </a:lnTo>
                    <a:lnTo>
                      <a:pt x="311" y="56"/>
                    </a:lnTo>
                    <a:lnTo>
                      <a:pt x="325" y="94"/>
                    </a:lnTo>
                    <a:lnTo>
                      <a:pt x="305" y="99"/>
                    </a:lnTo>
                    <a:lnTo>
                      <a:pt x="288" y="104"/>
                    </a:lnTo>
                    <a:lnTo>
                      <a:pt x="212" y="185"/>
                    </a:lnTo>
                    <a:lnTo>
                      <a:pt x="257" y="224"/>
                    </a:lnTo>
                    <a:lnTo>
                      <a:pt x="296" y="245"/>
                    </a:lnTo>
                    <a:lnTo>
                      <a:pt x="336" y="250"/>
                    </a:lnTo>
                    <a:lnTo>
                      <a:pt x="325" y="275"/>
                    </a:lnTo>
                    <a:lnTo>
                      <a:pt x="296" y="310"/>
                    </a:lnTo>
                    <a:lnTo>
                      <a:pt x="267" y="319"/>
                    </a:lnTo>
                    <a:lnTo>
                      <a:pt x="224" y="297"/>
                    </a:lnTo>
                    <a:lnTo>
                      <a:pt x="167" y="247"/>
                    </a:lnTo>
                    <a:lnTo>
                      <a:pt x="135" y="293"/>
                    </a:lnTo>
                    <a:lnTo>
                      <a:pt x="101" y="330"/>
                    </a:lnTo>
                    <a:lnTo>
                      <a:pt x="74" y="340"/>
                    </a:lnTo>
                    <a:lnTo>
                      <a:pt x="33" y="318"/>
                    </a:lnTo>
                    <a:lnTo>
                      <a:pt x="0" y="274"/>
                    </a:lnTo>
                    <a:lnTo>
                      <a:pt x="35" y="270"/>
                    </a:lnTo>
                    <a:lnTo>
                      <a:pt x="67" y="247"/>
                    </a:lnTo>
                    <a:lnTo>
                      <a:pt x="112" y="188"/>
                    </a:lnTo>
                    <a:lnTo>
                      <a:pt x="69" y="127"/>
                    </a:lnTo>
                    <a:lnTo>
                      <a:pt x="57" y="99"/>
                    </a:lnTo>
                    <a:lnTo>
                      <a:pt x="51" y="74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001242" y="1003300"/>
            <a:ext cx="8126039" cy="5306020"/>
            <a:chOff x="787400" y="1003300"/>
            <a:chExt cx="3165177" cy="5306020"/>
          </a:xfrm>
        </p:grpSpPr>
        <p:sp>
          <p:nvSpPr>
            <p:cNvPr id="6" name="Rectangle 5"/>
            <p:cNvSpPr>
              <a:spLocks/>
            </p:cNvSpPr>
            <p:nvPr/>
          </p:nvSpPr>
          <p:spPr>
            <a:xfrm>
              <a:off x="787400" y="1003300"/>
              <a:ext cx="3165177" cy="530602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>
              <a:spLocks/>
            </p:cNvSpPr>
            <p:nvPr/>
          </p:nvSpPr>
          <p:spPr>
            <a:xfrm>
              <a:off x="787400" y="1003300"/>
              <a:ext cx="3165177" cy="527035"/>
            </a:xfrm>
            <a:prstGeom prst="rect">
              <a:avLst/>
            </a:prstGeom>
            <a:solidFill>
              <a:schemeClr val="accent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tx2"/>
                </a:buClr>
              </a:pPr>
              <a:endParaRPr lang="ru-RU" sz="11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0" name="Rectangle 15"/>
            <p:cNvSpPr txBox="1"/>
            <p:nvPr/>
          </p:nvSpPr>
          <p:spPr>
            <a:xfrm>
              <a:off x="866775" y="1024273"/>
              <a:ext cx="294818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marL="0" lvl="1" indent="0">
                <a:buSzTx/>
                <a:buNone/>
              </a:pPr>
              <a:r>
                <a:rPr lang="en-US" sz="1400" b="1" dirty="0" err="1">
                  <a:solidFill>
                    <a:srgbClr val="FFFFFF"/>
                  </a:solidFill>
                </a:rPr>
                <a:t>Реорганизация</a:t>
              </a:r>
              <a:r>
                <a:rPr lang="en-US" sz="1400" b="1" dirty="0">
                  <a:solidFill>
                    <a:srgbClr val="FFFFFF"/>
                  </a:solidFill>
                </a:rPr>
                <a:t>  </a:t>
              </a:r>
              <a:r>
                <a:rPr lang="en-US" sz="1400" b="1" dirty="0" err="1">
                  <a:solidFill>
                    <a:srgbClr val="FFFFFF"/>
                  </a:solidFill>
                </a:rPr>
                <a:t>маршрутной</a:t>
              </a:r>
              <a:r>
                <a:rPr lang="en-US" sz="1400" b="1" dirty="0">
                  <a:solidFill>
                    <a:srgbClr val="FFFFFF"/>
                  </a:solidFill>
                </a:rPr>
                <a:t> </a:t>
              </a:r>
              <a:r>
                <a:rPr lang="en-US" sz="1400" b="1" dirty="0" err="1">
                  <a:solidFill>
                    <a:srgbClr val="FFFFFF"/>
                  </a:solidFill>
                </a:rPr>
                <a:t>сети</a:t>
              </a:r>
              <a:r>
                <a:rPr lang="en-US" sz="1400" b="1" dirty="0">
                  <a:solidFill>
                    <a:srgbClr val="FFFFFF"/>
                  </a:solidFill>
                </a:rPr>
                <a:t> </a:t>
              </a:r>
              <a:r>
                <a:rPr lang="en-US" sz="1400" b="1" dirty="0" err="1">
                  <a:solidFill>
                    <a:srgbClr val="FFFFFF"/>
                  </a:solidFill>
                </a:rPr>
                <a:t>проводилась</a:t>
              </a:r>
              <a:r>
                <a:rPr lang="en-US" sz="1400" b="1" dirty="0">
                  <a:solidFill>
                    <a:srgbClr val="FFFFFF"/>
                  </a:solidFill>
                </a:rPr>
                <a:t> </a:t>
              </a:r>
              <a:r>
                <a:rPr lang="en-US" sz="1400" b="1" dirty="0" err="1">
                  <a:solidFill>
                    <a:srgbClr val="FFFFFF"/>
                  </a:solidFill>
                </a:rPr>
                <a:t>с</a:t>
              </a:r>
              <a:r>
                <a:rPr lang="en-US" sz="1400" b="1" dirty="0">
                  <a:solidFill>
                    <a:srgbClr val="FFFFFF"/>
                  </a:solidFill>
                </a:rPr>
                <a:t> </a:t>
              </a:r>
              <a:r>
                <a:rPr lang="en-US" sz="1400" b="1" dirty="0" err="1">
                  <a:solidFill>
                    <a:srgbClr val="FFFFFF"/>
                  </a:solidFill>
                </a:rPr>
                <a:t>учётом</a:t>
              </a:r>
              <a:r>
                <a:rPr lang="en-US" sz="1400" b="1" dirty="0">
                  <a:solidFill>
                    <a:srgbClr val="FFFFFF"/>
                  </a:solidFill>
                </a:rPr>
                <a:t> </a:t>
              </a:r>
              <a:r>
                <a:rPr lang="en-US" sz="1400" b="1" dirty="0" err="1">
                  <a:solidFill>
                    <a:srgbClr val="FFFFFF"/>
                  </a:solidFill>
                </a:rPr>
                <a:t>существующих</a:t>
              </a:r>
              <a:r>
                <a:rPr lang="en-US" sz="1400" b="1" dirty="0">
                  <a:solidFill>
                    <a:srgbClr val="FFFFFF"/>
                  </a:solidFill>
                </a:rPr>
                <a:t> </a:t>
              </a:r>
              <a:r>
                <a:rPr lang="en-US" sz="1400" b="1" dirty="0" err="1">
                  <a:solidFill>
                    <a:srgbClr val="FFFFFF"/>
                  </a:solidFill>
                </a:rPr>
                <a:t>транспортных</a:t>
              </a:r>
              <a:r>
                <a:rPr lang="en-US" sz="1400" b="1" dirty="0">
                  <a:solidFill>
                    <a:srgbClr val="FFFFFF"/>
                  </a:solidFill>
                </a:rPr>
                <a:t> </a:t>
              </a:r>
              <a:r>
                <a:rPr lang="en-US" sz="1400" b="1" dirty="0" err="1">
                  <a:solidFill>
                    <a:srgbClr val="FFFFFF"/>
                  </a:solidFill>
                </a:rPr>
                <a:t>связей</a:t>
              </a:r>
              <a:r>
                <a:rPr lang="ru-RU" sz="1400" b="1" dirty="0">
                  <a:solidFill>
                    <a:srgbClr val="FFFFFF"/>
                  </a:solidFill>
                </a:rPr>
                <a:t> </a:t>
              </a:r>
              <a:endParaRPr lang="ru-RU" sz="1400" b="1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60" name="Rectangle 32"/>
          <p:cNvSpPr txBox="1"/>
          <p:nvPr/>
        </p:nvSpPr>
        <p:spPr>
          <a:xfrm>
            <a:off x="1064741" y="2903325"/>
            <a:ext cx="321310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400" b="1" dirty="0" smtClean="0">
                <a:solidFill>
                  <a:srgbClr val="000000"/>
                </a:solidFill>
              </a:rPr>
              <a:t>Устранено частичное дублирование маршрутов (101 маршрут) за исключением следующих причин: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62" name="Rectangle 32"/>
          <p:cNvSpPr txBox="1"/>
          <p:nvPr/>
        </p:nvSpPr>
        <p:spPr>
          <a:xfrm>
            <a:off x="1064741" y="1743510"/>
            <a:ext cx="353473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400" b="1" dirty="0" smtClean="0">
                <a:solidFill>
                  <a:srgbClr val="000000"/>
                </a:solidFill>
              </a:rPr>
              <a:t>Устранено полное дублирование маршрутов (192 маршрутов)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76" name="Rectangle 32"/>
          <p:cNvSpPr txBox="1"/>
          <p:nvPr/>
        </p:nvSpPr>
        <p:spPr>
          <a:xfrm>
            <a:off x="4087343" y="2926876"/>
            <a:ext cx="30986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2"/>
            <a:r>
              <a:rPr lang="ru-RU" sz="1400" dirty="0" smtClean="0"/>
              <a:t>Сохранен беспересадочный доступ от </a:t>
            </a:r>
            <a:r>
              <a:rPr lang="ru-RU" sz="1400" dirty="0"/>
              <a:t>жилых зон до точек притяжения </a:t>
            </a:r>
            <a:r>
              <a:rPr lang="ru-RU" sz="1400" dirty="0" smtClean="0"/>
              <a:t>пассажиропотока</a:t>
            </a:r>
            <a:endParaRPr lang="ru-RU" sz="1400" dirty="0"/>
          </a:p>
        </p:txBody>
      </p:sp>
      <p:sp>
        <p:nvSpPr>
          <p:cNvPr id="100" name="Rectangle 32"/>
          <p:cNvSpPr txBox="1"/>
          <p:nvPr/>
        </p:nvSpPr>
        <p:spPr>
          <a:xfrm>
            <a:off x="4087343" y="4028498"/>
            <a:ext cx="309864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2"/>
            <a:r>
              <a:rPr lang="ru-RU" sz="1400" dirty="0" smtClean="0"/>
              <a:t>Сохранен беспересадочный проезд </a:t>
            </a:r>
            <a:r>
              <a:rPr lang="ru-RU" sz="1400" dirty="0"/>
              <a:t>между </a:t>
            </a:r>
            <a:r>
              <a:rPr lang="ru-RU" sz="1400" dirty="0" smtClean="0"/>
              <a:t>востребованными точками притяжения</a:t>
            </a:r>
            <a:endParaRPr lang="ru-RU" sz="1400" dirty="0"/>
          </a:p>
        </p:txBody>
      </p:sp>
      <p:cxnSp>
        <p:nvCxnSpPr>
          <p:cNvPr id="119" name="Straight Connector 118"/>
          <p:cNvCxnSpPr>
            <a:cxnSpLocks/>
          </p:cNvCxnSpPr>
          <p:nvPr/>
        </p:nvCxnSpPr>
        <p:spPr>
          <a:xfrm>
            <a:off x="4528658" y="3949403"/>
            <a:ext cx="4598623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7293307" y="4122750"/>
            <a:ext cx="1522274" cy="836139"/>
            <a:chOff x="7986050" y="3690990"/>
            <a:chExt cx="1146091" cy="629513"/>
          </a:xfrm>
        </p:grpSpPr>
        <p:cxnSp>
          <p:nvCxnSpPr>
            <p:cNvPr id="90" name="Straight Connector 89"/>
            <p:cNvCxnSpPr/>
            <p:nvPr/>
          </p:nvCxnSpPr>
          <p:spPr>
            <a:xfrm flipV="1">
              <a:off x="8282655" y="3725145"/>
              <a:ext cx="0" cy="153264"/>
            </a:xfrm>
            <a:prstGeom prst="line">
              <a:avLst/>
            </a:prstGeom>
            <a:ln w="22225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8309618" y="4050510"/>
              <a:ext cx="475167" cy="0"/>
            </a:xfrm>
            <a:prstGeom prst="line">
              <a:avLst/>
            </a:prstGeom>
            <a:ln w="22225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8282655" y="3892321"/>
              <a:ext cx="849486" cy="0"/>
            </a:xfrm>
            <a:prstGeom prst="line">
              <a:avLst/>
            </a:prstGeom>
            <a:ln w="22225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8261083" y="3859964"/>
              <a:ext cx="65066" cy="65066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8759019" y="3859964"/>
              <a:ext cx="65066" cy="65066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8261083" y="4010963"/>
              <a:ext cx="65066" cy="65066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8261083" y="3690990"/>
              <a:ext cx="65066" cy="65066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 err="1" smtClean="0">
                <a:solidFill>
                  <a:schemeClr val="tx1"/>
                </a:solidFill>
              </a:endParaRPr>
            </a:p>
          </p:txBody>
        </p:sp>
        <p:cxnSp>
          <p:nvCxnSpPr>
            <p:cNvPr id="97" name="Straight Connector 96"/>
            <p:cNvCxnSpPr/>
            <p:nvPr/>
          </p:nvCxnSpPr>
          <p:spPr>
            <a:xfrm>
              <a:off x="8798566" y="4068486"/>
              <a:ext cx="0" cy="199616"/>
            </a:xfrm>
            <a:prstGeom prst="line">
              <a:avLst/>
            </a:prstGeom>
            <a:ln w="22225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/>
            <p:nvPr/>
          </p:nvSpPr>
          <p:spPr>
            <a:xfrm>
              <a:off x="8764412" y="4255437"/>
              <a:ext cx="65066" cy="65066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8759019" y="4001976"/>
              <a:ext cx="65066" cy="65066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 err="1" smtClean="0">
                <a:solidFill>
                  <a:schemeClr val="tx1"/>
                </a:solidFill>
              </a:endParaRPr>
            </a:p>
          </p:txBody>
        </p:sp>
        <p:pic>
          <p:nvPicPr>
            <p:cNvPr id="121" name="Picture 219" descr="http://toplogos.ru/images/logo-moskovskiy-metropoliten.pn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6050" y="3877940"/>
              <a:ext cx="249042" cy="249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219" descr="http://toplogos.ru/images/logo-moskovskiy-metropoliten.pn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7887" y="3877940"/>
              <a:ext cx="249042" cy="249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5" name="Group 74"/>
          <p:cNvGrpSpPr/>
          <p:nvPr/>
        </p:nvGrpSpPr>
        <p:grpSpPr>
          <a:xfrm>
            <a:off x="7323816" y="2762391"/>
            <a:ext cx="1480309" cy="1032494"/>
            <a:chOff x="2326342" y="3673940"/>
            <a:chExt cx="1034205" cy="721343"/>
          </a:xfrm>
        </p:grpSpPr>
        <p:cxnSp>
          <p:nvCxnSpPr>
            <p:cNvPr id="78" name="Straight Connector 77"/>
            <p:cNvCxnSpPr/>
            <p:nvPr/>
          </p:nvCxnSpPr>
          <p:spPr>
            <a:xfrm flipV="1">
              <a:off x="2586860" y="3853293"/>
              <a:ext cx="0" cy="139589"/>
            </a:xfrm>
            <a:prstGeom prst="line">
              <a:avLst/>
            </a:prstGeom>
            <a:ln w="22225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2611552" y="4149597"/>
              <a:ext cx="432769" cy="0"/>
            </a:xfrm>
            <a:prstGeom prst="line">
              <a:avLst/>
            </a:prstGeom>
            <a:ln w="22225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0" name="Picture 59" descr="http://cca.com/Media/Default/images/Static-Images/Icons/InsideCCA-Icon-House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6342" y="3976754"/>
              <a:ext cx="195702" cy="195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1" name="Straight Connector 80"/>
            <p:cNvCxnSpPr/>
            <p:nvPr/>
          </p:nvCxnSpPr>
          <p:spPr>
            <a:xfrm>
              <a:off x="2586860" y="4005913"/>
              <a:ext cx="773687" cy="0"/>
            </a:xfrm>
            <a:prstGeom prst="line">
              <a:avLst/>
            </a:prstGeom>
            <a:ln w="22225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81"/>
            <p:cNvSpPr/>
            <p:nvPr/>
          </p:nvSpPr>
          <p:spPr>
            <a:xfrm>
              <a:off x="2566278" y="3975838"/>
              <a:ext cx="59260" cy="5926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3019627" y="3975838"/>
              <a:ext cx="59260" cy="5926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2566278" y="4113196"/>
              <a:ext cx="59260" cy="5926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2566278" y="3822343"/>
              <a:ext cx="59260" cy="5926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 err="1" smtClean="0">
                <a:solidFill>
                  <a:schemeClr val="tx1"/>
                </a:solidFill>
              </a:endParaRPr>
            </a:p>
          </p:txBody>
        </p:sp>
        <p:pic>
          <p:nvPicPr>
            <p:cNvPr id="86" name="Picture 65" descr="http://cdn.flaticon.com/png/256/31575.pn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9416" y="3673940"/>
              <a:ext cx="318942" cy="318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7" name="Straight Connector 86"/>
            <p:cNvCxnSpPr/>
            <p:nvPr/>
          </p:nvCxnSpPr>
          <p:spPr>
            <a:xfrm>
              <a:off x="3055618" y="4165871"/>
              <a:ext cx="0" cy="181804"/>
            </a:xfrm>
            <a:prstGeom prst="line">
              <a:avLst/>
            </a:prstGeom>
            <a:ln w="22225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3025988" y="4336023"/>
              <a:ext cx="59260" cy="5926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3019627" y="4106612"/>
              <a:ext cx="59260" cy="5926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7852789" y="3081190"/>
            <a:ext cx="253022" cy="253022"/>
            <a:chOff x="158750" y="3618805"/>
            <a:chExt cx="324663" cy="324663"/>
          </a:xfrm>
        </p:grpSpPr>
        <p:sp>
          <p:nvSpPr>
            <p:cNvPr id="133" name="TextBox 41"/>
            <p:cNvSpPr txBox="1"/>
            <p:nvPr>
              <p:custDataLst>
                <p:tags r:id="rId13"/>
              </p:custDataLst>
            </p:nvPr>
          </p:nvSpPr>
          <p:spPr>
            <a:xfrm>
              <a:off x="158750" y="3618805"/>
              <a:ext cx="324663" cy="3246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810" tIns="0" rIns="3810" bIns="0" numCol="1" anchor="ctr" anchorCtr="1" compatLnSpc="1">
              <a:prstTxWarp prst="textNoShape">
                <a:avLst/>
              </a:prstTxWarp>
              <a:noAutofit/>
            </a:bodyPr>
            <a:lstStyle>
              <a:lvl1pPr marL="0" lvl="0" indent="0" defTabSz="957008" eaLnBrk="1" hangingPunct="1">
                <a:buClr>
                  <a:schemeClr val="tx2"/>
                </a:buClr>
                <a:defRPr baseline="0">
                  <a:solidFill>
                    <a:srgbClr val="000000"/>
                  </a:solidFill>
                  <a:latin typeface="+mn-lt"/>
                </a:defRPr>
              </a:lvl1pPr>
              <a:lvl2pPr marL="207013" lvl="1" indent="-205317" defTabSz="957008" eaLnBrk="1" hangingPunct="1">
                <a:buClr>
                  <a:srgbClr val="000000"/>
                </a:buClr>
                <a:buSzPct val="125000"/>
                <a:buFont typeface="Arial" pitchFamily="34" charset="0"/>
                <a:buChar char="•"/>
                <a:defRPr baseline="0">
                  <a:solidFill>
                    <a:srgbClr val="000000"/>
                  </a:solidFill>
                  <a:latin typeface="+mn-lt"/>
                </a:defRPr>
              </a:lvl2pPr>
              <a:lvl3pPr marL="488685" lvl="2" indent="-279976" defTabSz="957008" eaLnBrk="1" hangingPunct="1">
                <a:buClr>
                  <a:srgbClr val="000000"/>
                </a:buClr>
                <a:buSzPct val="120000"/>
                <a:buFont typeface="Arial" pitchFamily="34" charset="0"/>
                <a:buChar char="•"/>
                <a:defRPr baseline="0">
                  <a:solidFill>
                    <a:srgbClr val="000000"/>
                  </a:solidFill>
                  <a:latin typeface="+mn-lt"/>
                </a:defRPr>
              </a:lvl3pPr>
              <a:lvl4pPr marL="656671" lvl="3" indent="-166288" defTabSz="957008" eaLnBrk="1" hangingPunct="1">
                <a:buClr>
                  <a:srgbClr val="000000"/>
                </a:buClr>
                <a:buSzPct val="120000"/>
                <a:buFont typeface="Arial" pitchFamily="34" charset="0"/>
                <a:buChar char="•"/>
                <a:defRPr baseline="0">
                  <a:solidFill>
                    <a:srgbClr val="000000"/>
                  </a:solidFill>
                  <a:latin typeface="+mn-lt"/>
                </a:defRPr>
              </a:lvl4pPr>
              <a:lvl5pPr marL="801443" lvl="4" indent="-139140" defTabSz="957008" eaLnBrk="1" hangingPunct="1">
                <a:buClr>
                  <a:srgbClr val="000000"/>
                </a:buClr>
                <a:buSzPct val="89000"/>
                <a:buFont typeface="Arial" pitchFamily="34" charset="0"/>
                <a:buChar char="•"/>
                <a:defRPr baseline="0">
                  <a:solidFill>
                    <a:srgbClr val="000000"/>
                  </a:solidFill>
                  <a:latin typeface="+mn-lt"/>
                </a:defRPr>
              </a:lvl5pPr>
              <a:lvl6pPr marL="801443" indent="-139140" defTabSz="957008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801443" indent="-139140" defTabSz="957008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801443" indent="-139140" defTabSz="957008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801443" indent="-139140" defTabSz="957008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34" name="Freeform 64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18029" y="3693202"/>
              <a:ext cx="206106" cy="178625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88" y="320"/>
                </a:cxn>
                <a:cxn ang="0">
                  <a:pos x="122" y="340"/>
                </a:cxn>
                <a:cxn ang="0">
                  <a:pos x="184" y="452"/>
                </a:cxn>
                <a:cxn ang="0">
                  <a:pos x="278" y="316"/>
                </a:cxn>
                <a:cxn ang="0">
                  <a:pos x="434" y="148"/>
                </a:cxn>
                <a:cxn ang="0">
                  <a:pos x="534" y="60"/>
                </a:cxn>
                <a:cxn ang="0">
                  <a:pos x="632" y="0"/>
                </a:cxn>
                <a:cxn ang="0">
                  <a:pos x="648" y="26"/>
                </a:cxn>
                <a:cxn ang="0">
                  <a:pos x="566" y="98"/>
                </a:cxn>
                <a:cxn ang="0">
                  <a:pos x="448" y="230"/>
                </a:cxn>
                <a:cxn ang="0">
                  <a:pos x="346" y="360"/>
                </a:cxn>
                <a:cxn ang="0">
                  <a:pos x="234" y="554"/>
                </a:cxn>
                <a:cxn ang="0">
                  <a:pos x="144" y="618"/>
                </a:cxn>
                <a:cxn ang="0">
                  <a:pos x="82" y="466"/>
                </a:cxn>
                <a:cxn ang="0">
                  <a:pos x="42" y="404"/>
                </a:cxn>
                <a:cxn ang="0">
                  <a:pos x="0" y="374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rgbClr val="00B050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8017970" y="3334212"/>
            <a:ext cx="253022" cy="253022"/>
            <a:chOff x="158750" y="3618805"/>
            <a:chExt cx="324663" cy="324663"/>
          </a:xfrm>
        </p:grpSpPr>
        <p:sp>
          <p:nvSpPr>
            <p:cNvPr id="136" name="TextBox 41"/>
            <p:cNvSpPr txBox="1"/>
            <p:nvPr>
              <p:custDataLst>
                <p:tags r:id="rId11"/>
              </p:custDataLst>
            </p:nvPr>
          </p:nvSpPr>
          <p:spPr>
            <a:xfrm>
              <a:off x="158750" y="3618805"/>
              <a:ext cx="324663" cy="3246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810" tIns="0" rIns="3810" bIns="0" numCol="1" anchor="ctr" anchorCtr="1" compatLnSpc="1">
              <a:prstTxWarp prst="textNoShape">
                <a:avLst/>
              </a:prstTxWarp>
              <a:noAutofit/>
            </a:bodyPr>
            <a:lstStyle>
              <a:lvl1pPr marL="0" lvl="0" indent="0" defTabSz="957008" eaLnBrk="1" hangingPunct="1">
                <a:buClr>
                  <a:schemeClr val="tx2"/>
                </a:buClr>
                <a:defRPr baseline="0">
                  <a:solidFill>
                    <a:srgbClr val="000000"/>
                  </a:solidFill>
                  <a:latin typeface="+mn-lt"/>
                </a:defRPr>
              </a:lvl1pPr>
              <a:lvl2pPr marL="207013" lvl="1" indent="-205317" defTabSz="957008" eaLnBrk="1" hangingPunct="1">
                <a:buClr>
                  <a:srgbClr val="000000"/>
                </a:buClr>
                <a:buSzPct val="125000"/>
                <a:buFont typeface="Arial" pitchFamily="34" charset="0"/>
                <a:buChar char="•"/>
                <a:defRPr baseline="0">
                  <a:solidFill>
                    <a:srgbClr val="000000"/>
                  </a:solidFill>
                  <a:latin typeface="+mn-lt"/>
                </a:defRPr>
              </a:lvl2pPr>
              <a:lvl3pPr marL="488685" lvl="2" indent="-279976" defTabSz="957008" eaLnBrk="1" hangingPunct="1">
                <a:buClr>
                  <a:srgbClr val="000000"/>
                </a:buClr>
                <a:buSzPct val="120000"/>
                <a:buFont typeface="Arial" pitchFamily="34" charset="0"/>
                <a:buChar char="•"/>
                <a:defRPr baseline="0">
                  <a:solidFill>
                    <a:srgbClr val="000000"/>
                  </a:solidFill>
                  <a:latin typeface="+mn-lt"/>
                </a:defRPr>
              </a:lvl3pPr>
              <a:lvl4pPr marL="656671" lvl="3" indent="-166288" defTabSz="957008" eaLnBrk="1" hangingPunct="1">
                <a:buClr>
                  <a:srgbClr val="000000"/>
                </a:buClr>
                <a:buSzPct val="120000"/>
                <a:buFont typeface="Arial" pitchFamily="34" charset="0"/>
                <a:buChar char="•"/>
                <a:defRPr baseline="0">
                  <a:solidFill>
                    <a:srgbClr val="000000"/>
                  </a:solidFill>
                  <a:latin typeface="+mn-lt"/>
                </a:defRPr>
              </a:lvl4pPr>
              <a:lvl5pPr marL="801443" lvl="4" indent="-139140" defTabSz="957008" eaLnBrk="1" hangingPunct="1">
                <a:buClr>
                  <a:srgbClr val="000000"/>
                </a:buClr>
                <a:buSzPct val="89000"/>
                <a:buFont typeface="Arial" pitchFamily="34" charset="0"/>
                <a:buChar char="•"/>
                <a:defRPr baseline="0">
                  <a:solidFill>
                    <a:srgbClr val="000000"/>
                  </a:solidFill>
                  <a:latin typeface="+mn-lt"/>
                </a:defRPr>
              </a:lvl5pPr>
              <a:lvl6pPr marL="801443" indent="-139140" defTabSz="957008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801443" indent="-139140" defTabSz="957008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801443" indent="-139140" defTabSz="957008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801443" indent="-139140" defTabSz="957008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37" name="Freeform 6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218029" y="3693202"/>
              <a:ext cx="206106" cy="178625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88" y="320"/>
                </a:cxn>
                <a:cxn ang="0">
                  <a:pos x="122" y="340"/>
                </a:cxn>
                <a:cxn ang="0">
                  <a:pos x="184" y="452"/>
                </a:cxn>
                <a:cxn ang="0">
                  <a:pos x="278" y="316"/>
                </a:cxn>
                <a:cxn ang="0">
                  <a:pos x="434" y="148"/>
                </a:cxn>
                <a:cxn ang="0">
                  <a:pos x="534" y="60"/>
                </a:cxn>
                <a:cxn ang="0">
                  <a:pos x="632" y="0"/>
                </a:cxn>
                <a:cxn ang="0">
                  <a:pos x="648" y="26"/>
                </a:cxn>
                <a:cxn ang="0">
                  <a:pos x="566" y="98"/>
                </a:cxn>
                <a:cxn ang="0">
                  <a:pos x="448" y="230"/>
                </a:cxn>
                <a:cxn ang="0">
                  <a:pos x="346" y="360"/>
                </a:cxn>
                <a:cxn ang="0">
                  <a:pos x="234" y="554"/>
                </a:cxn>
                <a:cxn ang="0">
                  <a:pos x="144" y="618"/>
                </a:cxn>
                <a:cxn ang="0">
                  <a:pos x="82" y="466"/>
                </a:cxn>
                <a:cxn ang="0">
                  <a:pos x="42" y="404"/>
                </a:cxn>
                <a:cxn ang="0">
                  <a:pos x="0" y="374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rgbClr val="00B050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7852789" y="4209173"/>
            <a:ext cx="253022" cy="253022"/>
            <a:chOff x="158750" y="3618805"/>
            <a:chExt cx="324663" cy="324663"/>
          </a:xfrm>
        </p:grpSpPr>
        <p:sp>
          <p:nvSpPr>
            <p:cNvPr id="139" name="TextBox 41"/>
            <p:cNvSpPr txBox="1"/>
            <p:nvPr>
              <p:custDataLst>
                <p:tags r:id="rId9"/>
              </p:custDataLst>
            </p:nvPr>
          </p:nvSpPr>
          <p:spPr>
            <a:xfrm>
              <a:off x="158750" y="3618805"/>
              <a:ext cx="324663" cy="3246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810" tIns="0" rIns="3810" bIns="0" numCol="1" anchor="ctr" anchorCtr="1" compatLnSpc="1">
              <a:prstTxWarp prst="textNoShape">
                <a:avLst/>
              </a:prstTxWarp>
              <a:noAutofit/>
            </a:bodyPr>
            <a:lstStyle>
              <a:lvl1pPr marL="0" lvl="0" indent="0" defTabSz="957008" eaLnBrk="1" hangingPunct="1">
                <a:buClr>
                  <a:schemeClr val="tx2"/>
                </a:buClr>
                <a:defRPr baseline="0">
                  <a:solidFill>
                    <a:srgbClr val="000000"/>
                  </a:solidFill>
                  <a:latin typeface="+mn-lt"/>
                </a:defRPr>
              </a:lvl1pPr>
              <a:lvl2pPr marL="207013" lvl="1" indent="-205317" defTabSz="957008" eaLnBrk="1" hangingPunct="1">
                <a:buClr>
                  <a:srgbClr val="000000"/>
                </a:buClr>
                <a:buSzPct val="125000"/>
                <a:buFont typeface="Arial" pitchFamily="34" charset="0"/>
                <a:buChar char="•"/>
                <a:defRPr baseline="0">
                  <a:solidFill>
                    <a:srgbClr val="000000"/>
                  </a:solidFill>
                  <a:latin typeface="+mn-lt"/>
                </a:defRPr>
              </a:lvl2pPr>
              <a:lvl3pPr marL="488685" lvl="2" indent="-279976" defTabSz="957008" eaLnBrk="1" hangingPunct="1">
                <a:buClr>
                  <a:srgbClr val="000000"/>
                </a:buClr>
                <a:buSzPct val="120000"/>
                <a:buFont typeface="Arial" pitchFamily="34" charset="0"/>
                <a:buChar char="•"/>
                <a:defRPr baseline="0">
                  <a:solidFill>
                    <a:srgbClr val="000000"/>
                  </a:solidFill>
                  <a:latin typeface="+mn-lt"/>
                </a:defRPr>
              </a:lvl3pPr>
              <a:lvl4pPr marL="656671" lvl="3" indent="-166288" defTabSz="957008" eaLnBrk="1" hangingPunct="1">
                <a:buClr>
                  <a:srgbClr val="000000"/>
                </a:buClr>
                <a:buSzPct val="120000"/>
                <a:buFont typeface="Arial" pitchFamily="34" charset="0"/>
                <a:buChar char="•"/>
                <a:defRPr baseline="0">
                  <a:solidFill>
                    <a:srgbClr val="000000"/>
                  </a:solidFill>
                  <a:latin typeface="+mn-lt"/>
                </a:defRPr>
              </a:lvl4pPr>
              <a:lvl5pPr marL="801443" lvl="4" indent="-139140" defTabSz="957008" eaLnBrk="1" hangingPunct="1">
                <a:buClr>
                  <a:srgbClr val="000000"/>
                </a:buClr>
                <a:buSzPct val="89000"/>
                <a:buFont typeface="Arial" pitchFamily="34" charset="0"/>
                <a:buChar char="•"/>
                <a:defRPr baseline="0">
                  <a:solidFill>
                    <a:srgbClr val="000000"/>
                  </a:solidFill>
                  <a:latin typeface="+mn-lt"/>
                </a:defRPr>
              </a:lvl5pPr>
              <a:lvl6pPr marL="801443" indent="-139140" defTabSz="957008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801443" indent="-139140" defTabSz="957008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801443" indent="-139140" defTabSz="957008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801443" indent="-139140" defTabSz="957008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40" name="Freeform 64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218029" y="3693202"/>
              <a:ext cx="206106" cy="178625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88" y="320"/>
                </a:cxn>
                <a:cxn ang="0">
                  <a:pos x="122" y="340"/>
                </a:cxn>
                <a:cxn ang="0">
                  <a:pos x="184" y="452"/>
                </a:cxn>
                <a:cxn ang="0">
                  <a:pos x="278" y="316"/>
                </a:cxn>
                <a:cxn ang="0">
                  <a:pos x="434" y="148"/>
                </a:cxn>
                <a:cxn ang="0">
                  <a:pos x="534" y="60"/>
                </a:cxn>
                <a:cxn ang="0">
                  <a:pos x="632" y="0"/>
                </a:cxn>
                <a:cxn ang="0">
                  <a:pos x="648" y="26"/>
                </a:cxn>
                <a:cxn ang="0">
                  <a:pos x="566" y="98"/>
                </a:cxn>
                <a:cxn ang="0">
                  <a:pos x="448" y="230"/>
                </a:cxn>
                <a:cxn ang="0">
                  <a:pos x="346" y="360"/>
                </a:cxn>
                <a:cxn ang="0">
                  <a:pos x="234" y="554"/>
                </a:cxn>
                <a:cxn ang="0">
                  <a:pos x="144" y="618"/>
                </a:cxn>
                <a:cxn ang="0">
                  <a:pos x="82" y="466"/>
                </a:cxn>
                <a:cxn ang="0">
                  <a:pos x="42" y="404"/>
                </a:cxn>
                <a:cxn ang="0">
                  <a:pos x="0" y="374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rgbClr val="00B050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8017970" y="4462195"/>
            <a:ext cx="253022" cy="253022"/>
            <a:chOff x="158750" y="3618805"/>
            <a:chExt cx="324663" cy="324663"/>
          </a:xfrm>
        </p:grpSpPr>
        <p:sp>
          <p:nvSpPr>
            <p:cNvPr id="142" name="TextBox 41"/>
            <p:cNvSpPr txBox="1"/>
            <p:nvPr>
              <p:custDataLst>
                <p:tags r:id="rId7"/>
              </p:custDataLst>
            </p:nvPr>
          </p:nvSpPr>
          <p:spPr>
            <a:xfrm>
              <a:off x="158750" y="3618805"/>
              <a:ext cx="324663" cy="3246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810" tIns="0" rIns="3810" bIns="0" numCol="1" anchor="ctr" anchorCtr="1" compatLnSpc="1">
              <a:prstTxWarp prst="textNoShape">
                <a:avLst/>
              </a:prstTxWarp>
              <a:noAutofit/>
            </a:bodyPr>
            <a:lstStyle>
              <a:lvl1pPr marL="0" lvl="0" indent="0" defTabSz="957008" eaLnBrk="1" hangingPunct="1">
                <a:buClr>
                  <a:schemeClr val="tx2"/>
                </a:buClr>
                <a:defRPr baseline="0">
                  <a:solidFill>
                    <a:srgbClr val="000000"/>
                  </a:solidFill>
                  <a:latin typeface="+mn-lt"/>
                </a:defRPr>
              </a:lvl1pPr>
              <a:lvl2pPr marL="207013" lvl="1" indent="-205317" defTabSz="957008" eaLnBrk="1" hangingPunct="1">
                <a:buClr>
                  <a:srgbClr val="000000"/>
                </a:buClr>
                <a:buSzPct val="125000"/>
                <a:buFont typeface="Arial" pitchFamily="34" charset="0"/>
                <a:buChar char="•"/>
                <a:defRPr baseline="0">
                  <a:solidFill>
                    <a:srgbClr val="000000"/>
                  </a:solidFill>
                  <a:latin typeface="+mn-lt"/>
                </a:defRPr>
              </a:lvl2pPr>
              <a:lvl3pPr marL="488685" lvl="2" indent="-279976" defTabSz="957008" eaLnBrk="1" hangingPunct="1">
                <a:buClr>
                  <a:srgbClr val="000000"/>
                </a:buClr>
                <a:buSzPct val="120000"/>
                <a:buFont typeface="Arial" pitchFamily="34" charset="0"/>
                <a:buChar char="•"/>
                <a:defRPr baseline="0">
                  <a:solidFill>
                    <a:srgbClr val="000000"/>
                  </a:solidFill>
                  <a:latin typeface="+mn-lt"/>
                </a:defRPr>
              </a:lvl3pPr>
              <a:lvl4pPr marL="656671" lvl="3" indent="-166288" defTabSz="957008" eaLnBrk="1" hangingPunct="1">
                <a:buClr>
                  <a:srgbClr val="000000"/>
                </a:buClr>
                <a:buSzPct val="120000"/>
                <a:buFont typeface="Arial" pitchFamily="34" charset="0"/>
                <a:buChar char="•"/>
                <a:defRPr baseline="0">
                  <a:solidFill>
                    <a:srgbClr val="000000"/>
                  </a:solidFill>
                  <a:latin typeface="+mn-lt"/>
                </a:defRPr>
              </a:lvl4pPr>
              <a:lvl5pPr marL="801443" lvl="4" indent="-139140" defTabSz="957008" eaLnBrk="1" hangingPunct="1">
                <a:buClr>
                  <a:srgbClr val="000000"/>
                </a:buClr>
                <a:buSzPct val="89000"/>
                <a:buFont typeface="Arial" pitchFamily="34" charset="0"/>
                <a:buChar char="•"/>
                <a:defRPr baseline="0">
                  <a:solidFill>
                    <a:srgbClr val="000000"/>
                  </a:solidFill>
                  <a:latin typeface="+mn-lt"/>
                </a:defRPr>
              </a:lvl5pPr>
              <a:lvl6pPr marL="801443" indent="-139140" defTabSz="957008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801443" indent="-139140" defTabSz="957008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801443" indent="-139140" defTabSz="957008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801443" indent="-139140" defTabSz="957008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43" name="Freeform 64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218029" y="3693202"/>
              <a:ext cx="206106" cy="178625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88" y="320"/>
                </a:cxn>
                <a:cxn ang="0">
                  <a:pos x="122" y="340"/>
                </a:cxn>
                <a:cxn ang="0">
                  <a:pos x="184" y="452"/>
                </a:cxn>
                <a:cxn ang="0">
                  <a:pos x="278" y="316"/>
                </a:cxn>
                <a:cxn ang="0">
                  <a:pos x="434" y="148"/>
                </a:cxn>
                <a:cxn ang="0">
                  <a:pos x="534" y="60"/>
                </a:cxn>
                <a:cxn ang="0">
                  <a:pos x="632" y="0"/>
                </a:cxn>
                <a:cxn ang="0">
                  <a:pos x="648" y="26"/>
                </a:cxn>
                <a:cxn ang="0">
                  <a:pos x="566" y="98"/>
                </a:cxn>
                <a:cxn ang="0">
                  <a:pos x="448" y="230"/>
                </a:cxn>
                <a:cxn ang="0">
                  <a:pos x="346" y="360"/>
                </a:cxn>
                <a:cxn ang="0">
                  <a:pos x="234" y="554"/>
                </a:cxn>
                <a:cxn ang="0">
                  <a:pos x="144" y="618"/>
                </a:cxn>
                <a:cxn ang="0">
                  <a:pos x="82" y="466"/>
                </a:cxn>
                <a:cxn ang="0">
                  <a:pos x="42" y="404"/>
                </a:cxn>
                <a:cxn ang="0">
                  <a:pos x="0" y="374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rgbClr val="00B050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cxnSp>
        <p:nvCxnSpPr>
          <p:cNvPr id="150" name="Straight Connector 149"/>
          <p:cNvCxnSpPr>
            <a:cxnSpLocks/>
          </p:cNvCxnSpPr>
          <p:nvPr/>
        </p:nvCxnSpPr>
        <p:spPr>
          <a:xfrm>
            <a:off x="1064740" y="2752601"/>
            <a:ext cx="8062541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70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1243" y="234863"/>
            <a:ext cx="8504708" cy="646331"/>
          </a:xfrm>
        </p:spPr>
        <p:txBody>
          <a:bodyPr/>
          <a:lstStyle/>
          <a:p>
            <a:r>
              <a:rPr lang="ru-RU" dirty="0"/>
              <a:t>Этапы внедрения новой модели управления коммерческими перевозчиками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01245" y="1275767"/>
            <a:ext cx="5173777" cy="65463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/>
          <a:p>
            <a:pPr defTabSz="895350">
              <a:buClr>
                <a:schemeClr val="tx2"/>
              </a:buClr>
            </a:pPr>
            <a:r>
              <a:rPr lang="ru-RU" sz="1200" b="1" dirty="0">
                <a:latin typeface="+mn-lt"/>
              </a:rPr>
              <a:t>На данном этапе объявлены все 63 конкурса в общей сложности на 211 маршрутов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01245" y="2069396"/>
            <a:ext cx="5173777" cy="5947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/>
          <a:p>
            <a:pPr defTabSz="895350">
              <a:buClr>
                <a:schemeClr val="tx2"/>
              </a:buClr>
            </a:pPr>
            <a:r>
              <a:rPr lang="ru-RU" sz="1200" b="1" dirty="0">
                <a:latin typeface="+mn-lt"/>
              </a:rPr>
              <a:t>Общий объем транспортной работы </a:t>
            </a:r>
            <a:r>
              <a:rPr lang="ru-RU" sz="1200" b="1" dirty="0" smtClean="0">
                <a:latin typeface="+mn-lt"/>
              </a:rPr>
              <a:t>434 млн. км</a:t>
            </a:r>
            <a:r>
              <a:rPr lang="ru-RU" sz="1200" b="1" dirty="0">
                <a:latin typeface="+mn-lt"/>
              </a:rPr>
              <a:t>, ожидаемый пассажиропоток – </a:t>
            </a:r>
            <a:r>
              <a:rPr lang="ru-RU" sz="1200" b="1" dirty="0" smtClean="0">
                <a:latin typeface="+mn-lt"/>
              </a:rPr>
              <a:t>1,44 млрд. человек по 63 лотам за 5 лет.</a:t>
            </a:r>
            <a:endParaRPr lang="ru-RU" sz="1200" b="1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1244" y="4402667"/>
            <a:ext cx="5173778" cy="103964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/>
          <a:p>
            <a:pPr defTabSz="895350">
              <a:buClr>
                <a:schemeClr val="tx2"/>
              </a:buClr>
            </a:pPr>
            <a:endParaRPr lang="ru-RU" sz="1200" b="1" dirty="0">
              <a:latin typeface="+mn-lt"/>
            </a:endParaRPr>
          </a:p>
          <a:p>
            <a:pPr defTabSz="895350">
              <a:buClr>
                <a:schemeClr val="tx2"/>
              </a:buClr>
            </a:pPr>
            <a:r>
              <a:rPr lang="ru-RU" sz="1200" b="1" dirty="0" smtClean="0">
                <a:latin typeface="+mn-lt"/>
              </a:rPr>
              <a:t>Оставшиеся </a:t>
            </a:r>
            <a:r>
              <a:rPr lang="ru-RU" sz="1200" b="1" dirty="0">
                <a:latin typeface="+mn-lt"/>
              </a:rPr>
              <a:t>конкурсы должны завершиться до середины </a:t>
            </a:r>
            <a:r>
              <a:rPr lang="ru-RU" sz="1200" b="1" dirty="0" smtClean="0">
                <a:latin typeface="+mn-lt"/>
              </a:rPr>
              <a:t>июня</a:t>
            </a:r>
            <a:r>
              <a:rPr lang="ru-RU" sz="1200" b="1" dirty="0">
                <a:latin typeface="+mn-lt"/>
              </a:rPr>
              <a:t>. </a:t>
            </a:r>
            <a:endParaRPr lang="ru-RU" sz="1200" b="1" dirty="0" smtClean="0">
              <a:latin typeface="+mn-lt"/>
            </a:endParaRPr>
          </a:p>
          <a:p>
            <a:pPr defTabSz="895350">
              <a:buClr>
                <a:schemeClr val="tx2"/>
              </a:buClr>
            </a:pPr>
            <a:endParaRPr lang="ru-RU" sz="1200" b="1" dirty="0" smtClean="0">
              <a:latin typeface="+mn-lt"/>
            </a:endParaRPr>
          </a:p>
          <a:p>
            <a:pPr defTabSz="895350">
              <a:buClr>
                <a:schemeClr val="tx2"/>
              </a:buClr>
            </a:pPr>
            <a:r>
              <a:rPr lang="ru-RU" sz="1200" b="1" dirty="0" smtClean="0">
                <a:latin typeface="+mn-lt"/>
              </a:rPr>
              <a:t>Законтрактованные перевозчики во всех административных округах выйдут на маршруты до конца 2015 года</a:t>
            </a:r>
          </a:p>
          <a:p>
            <a:pPr defTabSz="895350">
              <a:buClr>
                <a:schemeClr val="tx2"/>
              </a:buClr>
            </a:pPr>
            <a:endParaRPr lang="ru-RU" sz="1200" b="1" dirty="0">
              <a:latin typeface="+mn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586441"/>
              </p:ext>
            </p:extLst>
          </p:nvPr>
        </p:nvGraphicFramePr>
        <p:xfrm>
          <a:off x="6333066" y="1275766"/>
          <a:ext cx="3290713" cy="416995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33553"/>
                <a:gridCol w="1238536"/>
                <a:gridCol w="1118624"/>
              </a:tblGrid>
              <a:tr h="68207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anose="020F0502020204030204" pitchFamily="34" charset="0"/>
                        </a:rPr>
                        <a:t>Округ</a:t>
                      </a:r>
                      <a:endParaRPr lang="ru-RU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anose="020F0502020204030204" pitchFamily="34" charset="0"/>
                        </a:rPr>
                        <a:t>Количество</a:t>
                      </a:r>
                      <a:r>
                        <a:rPr lang="ru-RU" sz="1400" b="1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1" dirty="0" smtClean="0">
                          <a:latin typeface="Calibri" panose="020F0502020204030204" pitchFamily="34" charset="0"/>
                        </a:rPr>
                        <a:t>лотов</a:t>
                      </a:r>
                      <a:endParaRPr lang="ru-RU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anose="020F0502020204030204" pitchFamily="34" charset="0"/>
                        </a:rPr>
                        <a:t>Количество маршрутов</a:t>
                      </a:r>
                      <a:endParaRPr lang="ru-RU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87542">
                <a:tc>
                  <a:txBody>
                    <a:bodyPr/>
                    <a:lstStyle/>
                    <a:p>
                      <a:pPr marL="0" algn="ctr" defTabSz="977371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ЦАО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77371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77371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87542">
                <a:tc>
                  <a:txBody>
                    <a:bodyPr/>
                    <a:lstStyle/>
                    <a:p>
                      <a:pPr marL="0" algn="ctr" defTabSz="977371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ЗАО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77371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77371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87542">
                <a:tc>
                  <a:txBody>
                    <a:bodyPr/>
                    <a:lstStyle/>
                    <a:p>
                      <a:pPr marL="0" algn="ctr" defTabSz="977371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ВАО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77371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77371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87542">
                <a:tc>
                  <a:txBody>
                    <a:bodyPr/>
                    <a:lstStyle/>
                    <a:p>
                      <a:pPr marL="0" algn="ctr" defTabSz="977371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ЮАО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77371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77371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87542">
                <a:tc>
                  <a:txBody>
                    <a:bodyPr/>
                    <a:lstStyle/>
                    <a:p>
                      <a:pPr marL="0" algn="ctr" defTabSz="977371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САО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77371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77371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29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87542">
                <a:tc>
                  <a:txBody>
                    <a:bodyPr/>
                    <a:lstStyle/>
                    <a:p>
                      <a:pPr marL="0" algn="ctr" defTabSz="977371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ЮЗАО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77371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77371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28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87542">
                <a:tc>
                  <a:txBody>
                    <a:bodyPr/>
                    <a:lstStyle/>
                    <a:p>
                      <a:pPr marL="0" algn="ctr" defTabSz="977371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ЮВАО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77371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77371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38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87542">
                <a:tc>
                  <a:txBody>
                    <a:bodyPr/>
                    <a:lstStyle/>
                    <a:p>
                      <a:pPr marL="0" algn="ctr" defTabSz="977371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СЗАО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77371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77371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87542">
                <a:tc>
                  <a:txBody>
                    <a:bodyPr/>
                    <a:lstStyle/>
                    <a:p>
                      <a:pPr marL="0" algn="ctr" defTabSz="977371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СВАО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77371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77371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29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01245" y="2845144"/>
            <a:ext cx="5173777" cy="62054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/>
          <a:p>
            <a:pPr defTabSz="895350">
              <a:buClr>
                <a:schemeClr val="tx2"/>
              </a:buClr>
            </a:pPr>
            <a:r>
              <a:rPr lang="ru-RU" sz="1200" b="1" dirty="0">
                <a:latin typeface="+mn-lt"/>
              </a:rPr>
              <a:t>Аукцион прошел </a:t>
            </a:r>
            <a:r>
              <a:rPr lang="ru-RU" sz="1200" b="1" dirty="0" smtClean="0">
                <a:latin typeface="+mn-lt"/>
              </a:rPr>
              <a:t>по </a:t>
            </a:r>
            <a:r>
              <a:rPr lang="ru-RU" sz="1200" b="1" dirty="0">
                <a:latin typeface="+mn-lt"/>
              </a:rPr>
              <a:t>первому конкурсу, перевозчик-победитель выйдет на маршрут уже в октябре 2015 года.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01245" y="3616022"/>
            <a:ext cx="517377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/>
          <a:p>
            <a:pPr defTabSz="895350">
              <a:buClr>
                <a:schemeClr val="tx2"/>
              </a:buClr>
            </a:pPr>
            <a:r>
              <a:rPr lang="ru-RU" sz="1200" b="1" dirty="0" smtClean="0">
                <a:latin typeface="+mn-lt"/>
              </a:rPr>
              <a:t>Полгода дается перевозчику на </a:t>
            </a:r>
            <a:r>
              <a:rPr lang="ru-RU" sz="1200" b="1" dirty="0">
                <a:latin typeface="+mn-lt"/>
              </a:rPr>
              <a:t>подготовительные работы: </a:t>
            </a:r>
            <a:r>
              <a:rPr lang="ru-RU" sz="1200" b="1" dirty="0" smtClean="0">
                <a:latin typeface="+mn-lt"/>
              </a:rPr>
              <a:t>закупка подвижного состава, оформление всех необходимых документов </a:t>
            </a:r>
            <a:r>
              <a:rPr lang="ru-RU" sz="1200" b="1" dirty="0">
                <a:latin typeface="+mn-lt"/>
              </a:rPr>
              <a:t>и </a:t>
            </a:r>
            <a:r>
              <a:rPr lang="ru-RU" sz="1200" b="1" dirty="0" err="1" smtClean="0">
                <a:latin typeface="+mn-lt"/>
              </a:rPr>
              <a:t>найм</a:t>
            </a:r>
            <a:r>
              <a:rPr lang="ru-RU" sz="1200" b="1" dirty="0" smtClean="0">
                <a:latin typeface="+mn-lt"/>
              </a:rPr>
              <a:t> персонала. </a:t>
            </a:r>
            <a:endParaRPr lang="ru-RU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3328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501641" y="5760776"/>
            <a:ext cx="271016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517393" y="2735358"/>
            <a:ext cx="884813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01641" y="1618659"/>
            <a:ext cx="896886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17393" y="2187579"/>
            <a:ext cx="269441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17762" y="2457581"/>
            <a:ext cx="269404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18379" y="3023899"/>
            <a:ext cx="88471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919575" y="803814"/>
            <a:ext cx="28739" cy="523787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8"/>
          <p:cNvSpPr txBox="1">
            <a:spLocks noChangeArrowheads="1"/>
          </p:cNvSpPr>
          <p:nvPr/>
        </p:nvSpPr>
        <p:spPr bwMode="auto">
          <a:xfrm>
            <a:off x="1891475" y="920012"/>
            <a:ext cx="1401380" cy="29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740" tIns="48870" rIns="97740" bIns="4887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>
              <a:spcAft>
                <a:spcPts val="1283"/>
              </a:spcAft>
            </a:pPr>
            <a:r>
              <a:rPr lang="ru-RU" sz="1300" b="1" dirty="0">
                <a:solidFill>
                  <a:srgbClr val="7F7F7F"/>
                </a:solidFill>
              </a:rPr>
              <a:t>Публикация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212066" y="804106"/>
            <a:ext cx="0" cy="523787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10"/>
          <p:cNvSpPr txBox="1">
            <a:spLocks noChangeArrowheads="1"/>
          </p:cNvSpPr>
          <p:nvPr/>
        </p:nvSpPr>
        <p:spPr bwMode="auto">
          <a:xfrm>
            <a:off x="2916968" y="825557"/>
            <a:ext cx="2344207" cy="49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740" tIns="48870" rIns="97740" bIns="4887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>
              <a:spcAft>
                <a:spcPts val="1283"/>
              </a:spcAft>
            </a:pPr>
            <a:r>
              <a:rPr lang="ru-RU" sz="1300" b="1" dirty="0">
                <a:solidFill>
                  <a:srgbClr val="7F7F7F"/>
                </a:solidFill>
              </a:rPr>
              <a:t>Окончание подачи  заявок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953413" y="794035"/>
            <a:ext cx="8245" cy="523787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13"/>
          <p:cNvSpPr txBox="1">
            <a:spLocks noChangeArrowheads="1"/>
          </p:cNvSpPr>
          <p:nvPr/>
        </p:nvSpPr>
        <p:spPr bwMode="auto">
          <a:xfrm>
            <a:off x="4809585" y="830317"/>
            <a:ext cx="2967880" cy="49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740" tIns="48870" rIns="97740" bIns="4887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>
              <a:spcAft>
                <a:spcPts val="1283"/>
              </a:spcAft>
            </a:pPr>
            <a:r>
              <a:rPr lang="ru-RU" sz="1300" b="1" dirty="0">
                <a:solidFill>
                  <a:srgbClr val="7F7F7F"/>
                </a:solidFill>
              </a:rPr>
              <a:t>Окончание рассмотрения первых частей заявок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7581857" y="803814"/>
            <a:ext cx="0" cy="52381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14"/>
          <p:cNvSpPr txBox="1">
            <a:spLocks noChangeArrowheads="1"/>
          </p:cNvSpPr>
          <p:nvPr/>
        </p:nvSpPr>
        <p:spPr bwMode="auto">
          <a:xfrm>
            <a:off x="7140505" y="830316"/>
            <a:ext cx="2330004" cy="49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740" tIns="48870" rIns="97740" bIns="4887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1300" b="1" dirty="0">
                <a:solidFill>
                  <a:srgbClr val="7F7F7F"/>
                </a:solidFill>
              </a:rPr>
              <a:t>Проведение </a:t>
            </a:r>
          </a:p>
          <a:p>
            <a:pPr algn="ctr">
              <a:spcAft>
                <a:spcPts val="0"/>
              </a:spcAft>
            </a:pPr>
            <a:r>
              <a:rPr lang="ru-RU" sz="1300" b="1" dirty="0">
                <a:solidFill>
                  <a:srgbClr val="7F7F7F"/>
                </a:solidFill>
              </a:rPr>
              <a:t>аукциона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93147" y="3594887"/>
            <a:ext cx="271865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10134" y="3301025"/>
            <a:ext cx="270166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08"/>
          <p:cNvSpPr txBox="1">
            <a:spLocks noChangeArrowheads="1"/>
          </p:cNvSpPr>
          <p:nvPr/>
        </p:nvSpPr>
        <p:spPr bwMode="auto">
          <a:xfrm>
            <a:off x="706909" y="928215"/>
            <a:ext cx="1431938" cy="29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740" tIns="48870" rIns="97740" bIns="4887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spcAft>
                <a:spcPts val="1283"/>
              </a:spcAft>
            </a:pPr>
            <a:r>
              <a:rPr lang="ru-RU" sz="1300" b="1" dirty="0">
                <a:solidFill>
                  <a:srgbClr val="7F7F7F"/>
                </a:solidFill>
              </a:rPr>
              <a:t>Лоты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17393" y="1910716"/>
            <a:ext cx="269467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17393" y="3864936"/>
            <a:ext cx="269441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01641" y="4152878"/>
            <a:ext cx="271016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501640" y="4437605"/>
            <a:ext cx="884715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18379" y="4687356"/>
            <a:ext cx="269342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18379" y="4943913"/>
            <a:ext cx="88471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08899" y="5216473"/>
            <a:ext cx="2702904" cy="57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510134" y="5473032"/>
            <a:ext cx="8847150" cy="1071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01022" y="1366001"/>
            <a:ext cx="896948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518379" y="6026555"/>
            <a:ext cx="8847150" cy="1071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8"/>
          <p:cNvSpPr>
            <a:spLocks/>
          </p:cNvSpPr>
          <p:nvPr/>
        </p:nvSpPr>
        <p:spPr bwMode="gray">
          <a:xfrm>
            <a:off x="2487352" y="1390902"/>
            <a:ext cx="189479" cy="170788"/>
          </a:xfrm>
          <a:custGeom>
            <a:avLst/>
            <a:gdLst>
              <a:gd name="T0" fmla="*/ 2147483646 w 363"/>
              <a:gd name="T1" fmla="*/ 2147483646 h 361"/>
              <a:gd name="T2" fmla="*/ 2147483646 w 363"/>
              <a:gd name="T3" fmla="*/ 2147483646 h 361"/>
              <a:gd name="T4" fmla="*/ 2147483646 w 363"/>
              <a:gd name="T5" fmla="*/ 2147483646 h 361"/>
              <a:gd name="T6" fmla="*/ 2147483646 w 363"/>
              <a:gd name="T7" fmla="*/ 2147483646 h 361"/>
              <a:gd name="T8" fmla="*/ 2147483646 w 363"/>
              <a:gd name="T9" fmla="*/ 0 h 361"/>
              <a:gd name="T10" fmla="*/ 2147483646 w 363"/>
              <a:gd name="T11" fmla="*/ 2147483646 h 361"/>
              <a:gd name="T12" fmla="*/ 2147483646 w 363"/>
              <a:gd name="T13" fmla="*/ 2147483646 h 361"/>
              <a:gd name="T14" fmla="*/ 2147483646 w 363"/>
              <a:gd name="T15" fmla="*/ 2147483646 h 3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63" h="361">
                <a:moveTo>
                  <a:pt x="8" y="206"/>
                </a:moveTo>
                <a:cubicBezTo>
                  <a:pt x="61" y="246"/>
                  <a:pt x="67" y="329"/>
                  <a:pt x="89" y="345"/>
                </a:cubicBezTo>
                <a:cubicBezTo>
                  <a:pt x="111" y="361"/>
                  <a:pt x="124" y="334"/>
                  <a:pt x="138" y="303"/>
                </a:cubicBezTo>
                <a:cubicBezTo>
                  <a:pt x="212" y="147"/>
                  <a:pt x="327" y="62"/>
                  <a:pt x="363" y="12"/>
                </a:cubicBezTo>
                <a:cubicBezTo>
                  <a:pt x="363" y="12"/>
                  <a:pt x="354" y="0"/>
                  <a:pt x="354" y="0"/>
                </a:cubicBezTo>
                <a:cubicBezTo>
                  <a:pt x="186" y="105"/>
                  <a:pt x="128" y="254"/>
                  <a:pt x="108" y="252"/>
                </a:cubicBezTo>
                <a:cubicBezTo>
                  <a:pt x="88" y="250"/>
                  <a:pt x="83" y="188"/>
                  <a:pt x="66" y="180"/>
                </a:cubicBezTo>
                <a:cubicBezTo>
                  <a:pt x="49" y="172"/>
                  <a:pt x="0" y="201"/>
                  <a:pt x="8" y="206"/>
                </a:cubicBezTo>
                <a:close/>
              </a:path>
            </a:pathLst>
          </a:custGeom>
          <a:solidFill>
            <a:srgbClr val="00B050"/>
          </a:solidFill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7740" tIns="48870" rIns="97740" bIns="48870" anchor="ctr"/>
          <a:lstStyle/>
          <a:p>
            <a:endParaRPr lang="ru-RU"/>
          </a:p>
        </p:txBody>
      </p:sp>
      <p:sp>
        <p:nvSpPr>
          <p:cNvPr id="32" name="Freeform 8"/>
          <p:cNvSpPr>
            <a:spLocks/>
          </p:cNvSpPr>
          <p:nvPr/>
        </p:nvSpPr>
        <p:spPr bwMode="gray">
          <a:xfrm>
            <a:off x="2487109" y="1664791"/>
            <a:ext cx="189479" cy="170788"/>
          </a:xfrm>
          <a:custGeom>
            <a:avLst/>
            <a:gdLst>
              <a:gd name="T0" fmla="*/ 2147483646 w 363"/>
              <a:gd name="T1" fmla="*/ 2147483646 h 361"/>
              <a:gd name="T2" fmla="*/ 2147483646 w 363"/>
              <a:gd name="T3" fmla="*/ 2147483646 h 361"/>
              <a:gd name="T4" fmla="*/ 2147483646 w 363"/>
              <a:gd name="T5" fmla="*/ 2147483646 h 361"/>
              <a:gd name="T6" fmla="*/ 2147483646 w 363"/>
              <a:gd name="T7" fmla="*/ 2147483646 h 361"/>
              <a:gd name="T8" fmla="*/ 2147483646 w 363"/>
              <a:gd name="T9" fmla="*/ 0 h 361"/>
              <a:gd name="T10" fmla="*/ 2147483646 w 363"/>
              <a:gd name="T11" fmla="*/ 2147483646 h 361"/>
              <a:gd name="T12" fmla="*/ 2147483646 w 363"/>
              <a:gd name="T13" fmla="*/ 2147483646 h 361"/>
              <a:gd name="T14" fmla="*/ 2147483646 w 363"/>
              <a:gd name="T15" fmla="*/ 2147483646 h 3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63" h="361">
                <a:moveTo>
                  <a:pt x="8" y="206"/>
                </a:moveTo>
                <a:cubicBezTo>
                  <a:pt x="61" y="246"/>
                  <a:pt x="67" y="329"/>
                  <a:pt x="89" y="345"/>
                </a:cubicBezTo>
                <a:cubicBezTo>
                  <a:pt x="111" y="361"/>
                  <a:pt x="124" y="334"/>
                  <a:pt x="138" y="303"/>
                </a:cubicBezTo>
                <a:cubicBezTo>
                  <a:pt x="212" y="147"/>
                  <a:pt x="327" y="62"/>
                  <a:pt x="363" y="12"/>
                </a:cubicBezTo>
                <a:cubicBezTo>
                  <a:pt x="363" y="12"/>
                  <a:pt x="354" y="0"/>
                  <a:pt x="354" y="0"/>
                </a:cubicBezTo>
                <a:cubicBezTo>
                  <a:pt x="186" y="105"/>
                  <a:pt x="128" y="254"/>
                  <a:pt x="108" y="252"/>
                </a:cubicBezTo>
                <a:cubicBezTo>
                  <a:pt x="88" y="250"/>
                  <a:pt x="83" y="188"/>
                  <a:pt x="66" y="180"/>
                </a:cubicBezTo>
                <a:cubicBezTo>
                  <a:pt x="49" y="172"/>
                  <a:pt x="0" y="201"/>
                  <a:pt x="8" y="206"/>
                </a:cubicBezTo>
                <a:close/>
              </a:path>
            </a:pathLst>
          </a:custGeom>
          <a:solidFill>
            <a:srgbClr val="00B050"/>
          </a:solidFill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7740" tIns="48870" rIns="97740" bIns="48870" anchor="ctr"/>
          <a:lstStyle/>
          <a:p>
            <a:endParaRPr lang="ru-RU"/>
          </a:p>
        </p:txBody>
      </p:sp>
      <p:sp>
        <p:nvSpPr>
          <p:cNvPr id="33" name="Freeform 8"/>
          <p:cNvSpPr>
            <a:spLocks/>
          </p:cNvSpPr>
          <p:nvPr/>
        </p:nvSpPr>
        <p:spPr bwMode="gray">
          <a:xfrm>
            <a:off x="2484707" y="1961478"/>
            <a:ext cx="189479" cy="170788"/>
          </a:xfrm>
          <a:custGeom>
            <a:avLst/>
            <a:gdLst>
              <a:gd name="T0" fmla="*/ 2147483646 w 363"/>
              <a:gd name="T1" fmla="*/ 2147483646 h 361"/>
              <a:gd name="T2" fmla="*/ 2147483646 w 363"/>
              <a:gd name="T3" fmla="*/ 2147483646 h 361"/>
              <a:gd name="T4" fmla="*/ 2147483646 w 363"/>
              <a:gd name="T5" fmla="*/ 2147483646 h 361"/>
              <a:gd name="T6" fmla="*/ 2147483646 w 363"/>
              <a:gd name="T7" fmla="*/ 2147483646 h 361"/>
              <a:gd name="T8" fmla="*/ 2147483646 w 363"/>
              <a:gd name="T9" fmla="*/ 0 h 361"/>
              <a:gd name="T10" fmla="*/ 2147483646 w 363"/>
              <a:gd name="T11" fmla="*/ 2147483646 h 361"/>
              <a:gd name="T12" fmla="*/ 2147483646 w 363"/>
              <a:gd name="T13" fmla="*/ 2147483646 h 361"/>
              <a:gd name="T14" fmla="*/ 2147483646 w 363"/>
              <a:gd name="T15" fmla="*/ 2147483646 h 3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63" h="361">
                <a:moveTo>
                  <a:pt x="8" y="206"/>
                </a:moveTo>
                <a:cubicBezTo>
                  <a:pt x="61" y="246"/>
                  <a:pt x="67" y="329"/>
                  <a:pt x="89" y="345"/>
                </a:cubicBezTo>
                <a:cubicBezTo>
                  <a:pt x="111" y="361"/>
                  <a:pt x="124" y="334"/>
                  <a:pt x="138" y="303"/>
                </a:cubicBezTo>
                <a:cubicBezTo>
                  <a:pt x="212" y="147"/>
                  <a:pt x="327" y="62"/>
                  <a:pt x="363" y="12"/>
                </a:cubicBezTo>
                <a:cubicBezTo>
                  <a:pt x="363" y="12"/>
                  <a:pt x="354" y="0"/>
                  <a:pt x="354" y="0"/>
                </a:cubicBezTo>
                <a:cubicBezTo>
                  <a:pt x="186" y="105"/>
                  <a:pt x="128" y="254"/>
                  <a:pt x="108" y="252"/>
                </a:cubicBezTo>
                <a:cubicBezTo>
                  <a:pt x="88" y="250"/>
                  <a:pt x="83" y="188"/>
                  <a:pt x="66" y="180"/>
                </a:cubicBezTo>
                <a:cubicBezTo>
                  <a:pt x="49" y="172"/>
                  <a:pt x="0" y="201"/>
                  <a:pt x="8" y="206"/>
                </a:cubicBezTo>
                <a:close/>
              </a:path>
            </a:pathLst>
          </a:custGeom>
          <a:solidFill>
            <a:srgbClr val="00B050"/>
          </a:solidFill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7740" tIns="48870" rIns="97740" bIns="48870" anchor="ctr"/>
          <a:lstStyle/>
          <a:p>
            <a:endParaRPr lang="ru-RU"/>
          </a:p>
        </p:txBody>
      </p:sp>
      <p:sp>
        <p:nvSpPr>
          <p:cNvPr id="34" name="Freeform 8"/>
          <p:cNvSpPr>
            <a:spLocks/>
          </p:cNvSpPr>
          <p:nvPr/>
        </p:nvSpPr>
        <p:spPr bwMode="gray">
          <a:xfrm>
            <a:off x="2484463" y="2235367"/>
            <a:ext cx="189479" cy="170788"/>
          </a:xfrm>
          <a:custGeom>
            <a:avLst/>
            <a:gdLst>
              <a:gd name="T0" fmla="*/ 2147483646 w 363"/>
              <a:gd name="T1" fmla="*/ 2147483646 h 361"/>
              <a:gd name="T2" fmla="*/ 2147483646 w 363"/>
              <a:gd name="T3" fmla="*/ 2147483646 h 361"/>
              <a:gd name="T4" fmla="*/ 2147483646 w 363"/>
              <a:gd name="T5" fmla="*/ 2147483646 h 361"/>
              <a:gd name="T6" fmla="*/ 2147483646 w 363"/>
              <a:gd name="T7" fmla="*/ 2147483646 h 361"/>
              <a:gd name="T8" fmla="*/ 2147483646 w 363"/>
              <a:gd name="T9" fmla="*/ 0 h 361"/>
              <a:gd name="T10" fmla="*/ 2147483646 w 363"/>
              <a:gd name="T11" fmla="*/ 2147483646 h 361"/>
              <a:gd name="T12" fmla="*/ 2147483646 w 363"/>
              <a:gd name="T13" fmla="*/ 2147483646 h 361"/>
              <a:gd name="T14" fmla="*/ 2147483646 w 363"/>
              <a:gd name="T15" fmla="*/ 2147483646 h 3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63" h="361">
                <a:moveTo>
                  <a:pt x="8" y="206"/>
                </a:moveTo>
                <a:cubicBezTo>
                  <a:pt x="61" y="246"/>
                  <a:pt x="67" y="329"/>
                  <a:pt x="89" y="345"/>
                </a:cubicBezTo>
                <a:cubicBezTo>
                  <a:pt x="111" y="361"/>
                  <a:pt x="124" y="334"/>
                  <a:pt x="138" y="303"/>
                </a:cubicBezTo>
                <a:cubicBezTo>
                  <a:pt x="212" y="147"/>
                  <a:pt x="327" y="62"/>
                  <a:pt x="363" y="12"/>
                </a:cubicBezTo>
                <a:cubicBezTo>
                  <a:pt x="363" y="12"/>
                  <a:pt x="354" y="0"/>
                  <a:pt x="354" y="0"/>
                </a:cubicBezTo>
                <a:cubicBezTo>
                  <a:pt x="186" y="105"/>
                  <a:pt x="128" y="254"/>
                  <a:pt x="108" y="252"/>
                </a:cubicBezTo>
                <a:cubicBezTo>
                  <a:pt x="88" y="250"/>
                  <a:pt x="83" y="188"/>
                  <a:pt x="66" y="180"/>
                </a:cubicBezTo>
                <a:cubicBezTo>
                  <a:pt x="49" y="172"/>
                  <a:pt x="0" y="201"/>
                  <a:pt x="8" y="206"/>
                </a:cubicBezTo>
                <a:close/>
              </a:path>
            </a:pathLst>
          </a:custGeom>
          <a:solidFill>
            <a:srgbClr val="00B050"/>
          </a:solidFill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7740" tIns="48870" rIns="97740" bIns="48870" anchor="ctr"/>
          <a:lstStyle/>
          <a:p>
            <a:endParaRPr lang="ru-RU"/>
          </a:p>
        </p:txBody>
      </p:sp>
      <p:sp>
        <p:nvSpPr>
          <p:cNvPr id="35" name="Freeform 8"/>
          <p:cNvSpPr>
            <a:spLocks/>
          </p:cNvSpPr>
          <p:nvPr/>
        </p:nvSpPr>
        <p:spPr bwMode="gray">
          <a:xfrm>
            <a:off x="2493996" y="2518301"/>
            <a:ext cx="189479" cy="170788"/>
          </a:xfrm>
          <a:custGeom>
            <a:avLst/>
            <a:gdLst>
              <a:gd name="T0" fmla="*/ 2147483646 w 363"/>
              <a:gd name="T1" fmla="*/ 2147483646 h 361"/>
              <a:gd name="T2" fmla="*/ 2147483646 w 363"/>
              <a:gd name="T3" fmla="*/ 2147483646 h 361"/>
              <a:gd name="T4" fmla="*/ 2147483646 w 363"/>
              <a:gd name="T5" fmla="*/ 2147483646 h 361"/>
              <a:gd name="T6" fmla="*/ 2147483646 w 363"/>
              <a:gd name="T7" fmla="*/ 2147483646 h 361"/>
              <a:gd name="T8" fmla="*/ 2147483646 w 363"/>
              <a:gd name="T9" fmla="*/ 0 h 361"/>
              <a:gd name="T10" fmla="*/ 2147483646 w 363"/>
              <a:gd name="T11" fmla="*/ 2147483646 h 361"/>
              <a:gd name="T12" fmla="*/ 2147483646 w 363"/>
              <a:gd name="T13" fmla="*/ 2147483646 h 361"/>
              <a:gd name="T14" fmla="*/ 2147483646 w 363"/>
              <a:gd name="T15" fmla="*/ 2147483646 h 3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63" h="361">
                <a:moveTo>
                  <a:pt x="8" y="206"/>
                </a:moveTo>
                <a:cubicBezTo>
                  <a:pt x="61" y="246"/>
                  <a:pt x="67" y="329"/>
                  <a:pt x="89" y="345"/>
                </a:cubicBezTo>
                <a:cubicBezTo>
                  <a:pt x="111" y="361"/>
                  <a:pt x="124" y="334"/>
                  <a:pt x="138" y="303"/>
                </a:cubicBezTo>
                <a:cubicBezTo>
                  <a:pt x="212" y="147"/>
                  <a:pt x="327" y="62"/>
                  <a:pt x="363" y="12"/>
                </a:cubicBezTo>
                <a:cubicBezTo>
                  <a:pt x="363" y="12"/>
                  <a:pt x="354" y="0"/>
                  <a:pt x="354" y="0"/>
                </a:cubicBezTo>
                <a:cubicBezTo>
                  <a:pt x="186" y="105"/>
                  <a:pt x="128" y="254"/>
                  <a:pt x="108" y="252"/>
                </a:cubicBezTo>
                <a:cubicBezTo>
                  <a:pt x="88" y="250"/>
                  <a:pt x="83" y="188"/>
                  <a:pt x="66" y="180"/>
                </a:cubicBezTo>
                <a:cubicBezTo>
                  <a:pt x="49" y="172"/>
                  <a:pt x="0" y="201"/>
                  <a:pt x="8" y="206"/>
                </a:cubicBezTo>
                <a:close/>
              </a:path>
            </a:pathLst>
          </a:custGeom>
          <a:solidFill>
            <a:srgbClr val="00B050"/>
          </a:solidFill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7740" tIns="48870" rIns="97740" bIns="48870" anchor="ctr"/>
          <a:lstStyle/>
          <a:p>
            <a:endParaRPr lang="ru-RU"/>
          </a:p>
        </p:txBody>
      </p:sp>
      <p:sp>
        <p:nvSpPr>
          <p:cNvPr id="36" name="Freeform 8"/>
          <p:cNvSpPr>
            <a:spLocks/>
          </p:cNvSpPr>
          <p:nvPr/>
        </p:nvSpPr>
        <p:spPr bwMode="gray">
          <a:xfrm>
            <a:off x="2493753" y="2792189"/>
            <a:ext cx="189479" cy="170788"/>
          </a:xfrm>
          <a:custGeom>
            <a:avLst/>
            <a:gdLst>
              <a:gd name="T0" fmla="*/ 2147483646 w 363"/>
              <a:gd name="T1" fmla="*/ 2147483646 h 361"/>
              <a:gd name="T2" fmla="*/ 2147483646 w 363"/>
              <a:gd name="T3" fmla="*/ 2147483646 h 361"/>
              <a:gd name="T4" fmla="*/ 2147483646 w 363"/>
              <a:gd name="T5" fmla="*/ 2147483646 h 361"/>
              <a:gd name="T6" fmla="*/ 2147483646 w 363"/>
              <a:gd name="T7" fmla="*/ 2147483646 h 361"/>
              <a:gd name="T8" fmla="*/ 2147483646 w 363"/>
              <a:gd name="T9" fmla="*/ 0 h 361"/>
              <a:gd name="T10" fmla="*/ 2147483646 w 363"/>
              <a:gd name="T11" fmla="*/ 2147483646 h 361"/>
              <a:gd name="T12" fmla="*/ 2147483646 w 363"/>
              <a:gd name="T13" fmla="*/ 2147483646 h 361"/>
              <a:gd name="T14" fmla="*/ 2147483646 w 363"/>
              <a:gd name="T15" fmla="*/ 2147483646 h 3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63" h="361">
                <a:moveTo>
                  <a:pt x="8" y="206"/>
                </a:moveTo>
                <a:cubicBezTo>
                  <a:pt x="61" y="246"/>
                  <a:pt x="67" y="329"/>
                  <a:pt x="89" y="345"/>
                </a:cubicBezTo>
                <a:cubicBezTo>
                  <a:pt x="111" y="361"/>
                  <a:pt x="124" y="334"/>
                  <a:pt x="138" y="303"/>
                </a:cubicBezTo>
                <a:cubicBezTo>
                  <a:pt x="212" y="147"/>
                  <a:pt x="327" y="62"/>
                  <a:pt x="363" y="12"/>
                </a:cubicBezTo>
                <a:cubicBezTo>
                  <a:pt x="363" y="12"/>
                  <a:pt x="354" y="0"/>
                  <a:pt x="354" y="0"/>
                </a:cubicBezTo>
                <a:cubicBezTo>
                  <a:pt x="186" y="105"/>
                  <a:pt x="128" y="254"/>
                  <a:pt x="108" y="252"/>
                </a:cubicBezTo>
                <a:cubicBezTo>
                  <a:pt x="88" y="250"/>
                  <a:pt x="83" y="188"/>
                  <a:pt x="66" y="180"/>
                </a:cubicBezTo>
                <a:cubicBezTo>
                  <a:pt x="49" y="172"/>
                  <a:pt x="0" y="201"/>
                  <a:pt x="8" y="206"/>
                </a:cubicBezTo>
                <a:close/>
              </a:path>
            </a:pathLst>
          </a:custGeom>
          <a:solidFill>
            <a:srgbClr val="00B050"/>
          </a:solidFill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7740" tIns="48870" rIns="97740" bIns="48870" anchor="ctr"/>
          <a:lstStyle/>
          <a:p>
            <a:endParaRPr lang="ru-RU"/>
          </a:p>
        </p:txBody>
      </p:sp>
      <p:sp>
        <p:nvSpPr>
          <p:cNvPr id="37" name="Freeform 8"/>
          <p:cNvSpPr>
            <a:spLocks/>
          </p:cNvSpPr>
          <p:nvPr/>
        </p:nvSpPr>
        <p:spPr bwMode="gray">
          <a:xfrm>
            <a:off x="2491351" y="3088877"/>
            <a:ext cx="189479" cy="170788"/>
          </a:xfrm>
          <a:custGeom>
            <a:avLst/>
            <a:gdLst>
              <a:gd name="T0" fmla="*/ 2147483646 w 363"/>
              <a:gd name="T1" fmla="*/ 2147483646 h 361"/>
              <a:gd name="T2" fmla="*/ 2147483646 w 363"/>
              <a:gd name="T3" fmla="*/ 2147483646 h 361"/>
              <a:gd name="T4" fmla="*/ 2147483646 w 363"/>
              <a:gd name="T5" fmla="*/ 2147483646 h 361"/>
              <a:gd name="T6" fmla="*/ 2147483646 w 363"/>
              <a:gd name="T7" fmla="*/ 2147483646 h 361"/>
              <a:gd name="T8" fmla="*/ 2147483646 w 363"/>
              <a:gd name="T9" fmla="*/ 0 h 361"/>
              <a:gd name="T10" fmla="*/ 2147483646 w 363"/>
              <a:gd name="T11" fmla="*/ 2147483646 h 361"/>
              <a:gd name="T12" fmla="*/ 2147483646 w 363"/>
              <a:gd name="T13" fmla="*/ 2147483646 h 361"/>
              <a:gd name="T14" fmla="*/ 2147483646 w 363"/>
              <a:gd name="T15" fmla="*/ 2147483646 h 3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63" h="361">
                <a:moveTo>
                  <a:pt x="8" y="206"/>
                </a:moveTo>
                <a:cubicBezTo>
                  <a:pt x="61" y="246"/>
                  <a:pt x="67" y="329"/>
                  <a:pt x="89" y="345"/>
                </a:cubicBezTo>
                <a:cubicBezTo>
                  <a:pt x="111" y="361"/>
                  <a:pt x="124" y="334"/>
                  <a:pt x="138" y="303"/>
                </a:cubicBezTo>
                <a:cubicBezTo>
                  <a:pt x="212" y="147"/>
                  <a:pt x="327" y="62"/>
                  <a:pt x="363" y="12"/>
                </a:cubicBezTo>
                <a:cubicBezTo>
                  <a:pt x="363" y="12"/>
                  <a:pt x="354" y="0"/>
                  <a:pt x="354" y="0"/>
                </a:cubicBezTo>
                <a:cubicBezTo>
                  <a:pt x="186" y="105"/>
                  <a:pt x="128" y="254"/>
                  <a:pt x="108" y="252"/>
                </a:cubicBezTo>
                <a:cubicBezTo>
                  <a:pt x="88" y="250"/>
                  <a:pt x="83" y="188"/>
                  <a:pt x="66" y="180"/>
                </a:cubicBezTo>
                <a:cubicBezTo>
                  <a:pt x="49" y="172"/>
                  <a:pt x="0" y="201"/>
                  <a:pt x="8" y="206"/>
                </a:cubicBezTo>
                <a:close/>
              </a:path>
            </a:pathLst>
          </a:custGeom>
          <a:solidFill>
            <a:srgbClr val="00B050"/>
          </a:solidFill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7740" tIns="48870" rIns="97740" bIns="48870" anchor="ctr"/>
          <a:lstStyle/>
          <a:p>
            <a:endParaRPr lang="ru-RU"/>
          </a:p>
        </p:txBody>
      </p:sp>
      <p:sp>
        <p:nvSpPr>
          <p:cNvPr id="38" name="Freeform 8"/>
          <p:cNvSpPr>
            <a:spLocks/>
          </p:cNvSpPr>
          <p:nvPr/>
        </p:nvSpPr>
        <p:spPr bwMode="gray">
          <a:xfrm>
            <a:off x="2491108" y="3362765"/>
            <a:ext cx="189479" cy="170788"/>
          </a:xfrm>
          <a:custGeom>
            <a:avLst/>
            <a:gdLst>
              <a:gd name="T0" fmla="*/ 2147483646 w 363"/>
              <a:gd name="T1" fmla="*/ 2147483646 h 361"/>
              <a:gd name="T2" fmla="*/ 2147483646 w 363"/>
              <a:gd name="T3" fmla="*/ 2147483646 h 361"/>
              <a:gd name="T4" fmla="*/ 2147483646 w 363"/>
              <a:gd name="T5" fmla="*/ 2147483646 h 361"/>
              <a:gd name="T6" fmla="*/ 2147483646 w 363"/>
              <a:gd name="T7" fmla="*/ 2147483646 h 361"/>
              <a:gd name="T8" fmla="*/ 2147483646 w 363"/>
              <a:gd name="T9" fmla="*/ 0 h 361"/>
              <a:gd name="T10" fmla="*/ 2147483646 w 363"/>
              <a:gd name="T11" fmla="*/ 2147483646 h 361"/>
              <a:gd name="T12" fmla="*/ 2147483646 w 363"/>
              <a:gd name="T13" fmla="*/ 2147483646 h 361"/>
              <a:gd name="T14" fmla="*/ 2147483646 w 363"/>
              <a:gd name="T15" fmla="*/ 2147483646 h 3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63" h="361">
                <a:moveTo>
                  <a:pt x="8" y="206"/>
                </a:moveTo>
                <a:cubicBezTo>
                  <a:pt x="61" y="246"/>
                  <a:pt x="67" y="329"/>
                  <a:pt x="89" y="345"/>
                </a:cubicBezTo>
                <a:cubicBezTo>
                  <a:pt x="111" y="361"/>
                  <a:pt x="124" y="334"/>
                  <a:pt x="138" y="303"/>
                </a:cubicBezTo>
                <a:cubicBezTo>
                  <a:pt x="212" y="147"/>
                  <a:pt x="327" y="62"/>
                  <a:pt x="363" y="12"/>
                </a:cubicBezTo>
                <a:cubicBezTo>
                  <a:pt x="363" y="12"/>
                  <a:pt x="354" y="0"/>
                  <a:pt x="354" y="0"/>
                </a:cubicBezTo>
                <a:cubicBezTo>
                  <a:pt x="186" y="105"/>
                  <a:pt x="128" y="254"/>
                  <a:pt x="108" y="252"/>
                </a:cubicBezTo>
                <a:cubicBezTo>
                  <a:pt x="88" y="250"/>
                  <a:pt x="83" y="188"/>
                  <a:pt x="66" y="180"/>
                </a:cubicBezTo>
                <a:cubicBezTo>
                  <a:pt x="49" y="172"/>
                  <a:pt x="0" y="201"/>
                  <a:pt x="8" y="206"/>
                </a:cubicBezTo>
                <a:close/>
              </a:path>
            </a:pathLst>
          </a:custGeom>
          <a:solidFill>
            <a:srgbClr val="00B050"/>
          </a:solidFill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7740" tIns="48870" rIns="97740" bIns="48870" anchor="ctr"/>
          <a:lstStyle/>
          <a:p>
            <a:endParaRPr lang="ru-RU"/>
          </a:p>
        </p:txBody>
      </p:sp>
      <p:sp>
        <p:nvSpPr>
          <p:cNvPr id="39" name="Freeform 8"/>
          <p:cNvSpPr>
            <a:spLocks/>
          </p:cNvSpPr>
          <p:nvPr/>
        </p:nvSpPr>
        <p:spPr bwMode="gray">
          <a:xfrm>
            <a:off x="2485231" y="3648698"/>
            <a:ext cx="189479" cy="170788"/>
          </a:xfrm>
          <a:custGeom>
            <a:avLst/>
            <a:gdLst>
              <a:gd name="T0" fmla="*/ 2147483646 w 363"/>
              <a:gd name="T1" fmla="*/ 2147483646 h 361"/>
              <a:gd name="T2" fmla="*/ 2147483646 w 363"/>
              <a:gd name="T3" fmla="*/ 2147483646 h 361"/>
              <a:gd name="T4" fmla="*/ 2147483646 w 363"/>
              <a:gd name="T5" fmla="*/ 2147483646 h 361"/>
              <a:gd name="T6" fmla="*/ 2147483646 w 363"/>
              <a:gd name="T7" fmla="*/ 2147483646 h 361"/>
              <a:gd name="T8" fmla="*/ 2147483646 w 363"/>
              <a:gd name="T9" fmla="*/ 0 h 361"/>
              <a:gd name="T10" fmla="*/ 2147483646 w 363"/>
              <a:gd name="T11" fmla="*/ 2147483646 h 361"/>
              <a:gd name="T12" fmla="*/ 2147483646 w 363"/>
              <a:gd name="T13" fmla="*/ 2147483646 h 361"/>
              <a:gd name="T14" fmla="*/ 2147483646 w 363"/>
              <a:gd name="T15" fmla="*/ 2147483646 h 3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63" h="361">
                <a:moveTo>
                  <a:pt x="8" y="206"/>
                </a:moveTo>
                <a:cubicBezTo>
                  <a:pt x="61" y="246"/>
                  <a:pt x="67" y="329"/>
                  <a:pt x="89" y="345"/>
                </a:cubicBezTo>
                <a:cubicBezTo>
                  <a:pt x="111" y="361"/>
                  <a:pt x="124" y="334"/>
                  <a:pt x="138" y="303"/>
                </a:cubicBezTo>
                <a:cubicBezTo>
                  <a:pt x="212" y="147"/>
                  <a:pt x="327" y="62"/>
                  <a:pt x="363" y="12"/>
                </a:cubicBezTo>
                <a:cubicBezTo>
                  <a:pt x="363" y="12"/>
                  <a:pt x="354" y="0"/>
                  <a:pt x="354" y="0"/>
                </a:cubicBezTo>
                <a:cubicBezTo>
                  <a:pt x="186" y="105"/>
                  <a:pt x="128" y="254"/>
                  <a:pt x="108" y="252"/>
                </a:cubicBezTo>
                <a:cubicBezTo>
                  <a:pt x="88" y="250"/>
                  <a:pt x="83" y="188"/>
                  <a:pt x="66" y="180"/>
                </a:cubicBezTo>
                <a:cubicBezTo>
                  <a:pt x="49" y="172"/>
                  <a:pt x="0" y="201"/>
                  <a:pt x="8" y="206"/>
                </a:cubicBezTo>
                <a:close/>
              </a:path>
            </a:pathLst>
          </a:custGeom>
          <a:solidFill>
            <a:srgbClr val="00B050"/>
          </a:solidFill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7740" tIns="48870" rIns="97740" bIns="48870" anchor="ctr"/>
          <a:lstStyle/>
          <a:p>
            <a:endParaRPr lang="ru-RU"/>
          </a:p>
        </p:txBody>
      </p:sp>
      <p:sp>
        <p:nvSpPr>
          <p:cNvPr id="40" name="Freeform 8"/>
          <p:cNvSpPr>
            <a:spLocks/>
          </p:cNvSpPr>
          <p:nvPr/>
        </p:nvSpPr>
        <p:spPr bwMode="gray">
          <a:xfrm>
            <a:off x="2484987" y="3922587"/>
            <a:ext cx="189479" cy="170788"/>
          </a:xfrm>
          <a:custGeom>
            <a:avLst/>
            <a:gdLst>
              <a:gd name="T0" fmla="*/ 2147483646 w 363"/>
              <a:gd name="T1" fmla="*/ 2147483646 h 361"/>
              <a:gd name="T2" fmla="*/ 2147483646 w 363"/>
              <a:gd name="T3" fmla="*/ 2147483646 h 361"/>
              <a:gd name="T4" fmla="*/ 2147483646 w 363"/>
              <a:gd name="T5" fmla="*/ 2147483646 h 361"/>
              <a:gd name="T6" fmla="*/ 2147483646 w 363"/>
              <a:gd name="T7" fmla="*/ 2147483646 h 361"/>
              <a:gd name="T8" fmla="*/ 2147483646 w 363"/>
              <a:gd name="T9" fmla="*/ 0 h 361"/>
              <a:gd name="T10" fmla="*/ 2147483646 w 363"/>
              <a:gd name="T11" fmla="*/ 2147483646 h 361"/>
              <a:gd name="T12" fmla="*/ 2147483646 w 363"/>
              <a:gd name="T13" fmla="*/ 2147483646 h 361"/>
              <a:gd name="T14" fmla="*/ 2147483646 w 363"/>
              <a:gd name="T15" fmla="*/ 2147483646 h 3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63" h="361">
                <a:moveTo>
                  <a:pt x="8" y="206"/>
                </a:moveTo>
                <a:cubicBezTo>
                  <a:pt x="61" y="246"/>
                  <a:pt x="67" y="329"/>
                  <a:pt x="89" y="345"/>
                </a:cubicBezTo>
                <a:cubicBezTo>
                  <a:pt x="111" y="361"/>
                  <a:pt x="124" y="334"/>
                  <a:pt x="138" y="303"/>
                </a:cubicBezTo>
                <a:cubicBezTo>
                  <a:pt x="212" y="147"/>
                  <a:pt x="327" y="62"/>
                  <a:pt x="363" y="12"/>
                </a:cubicBezTo>
                <a:cubicBezTo>
                  <a:pt x="363" y="12"/>
                  <a:pt x="354" y="0"/>
                  <a:pt x="354" y="0"/>
                </a:cubicBezTo>
                <a:cubicBezTo>
                  <a:pt x="186" y="105"/>
                  <a:pt x="128" y="254"/>
                  <a:pt x="108" y="252"/>
                </a:cubicBezTo>
                <a:cubicBezTo>
                  <a:pt x="88" y="250"/>
                  <a:pt x="83" y="188"/>
                  <a:pt x="66" y="180"/>
                </a:cubicBezTo>
                <a:cubicBezTo>
                  <a:pt x="49" y="172"/>
                  <a:pt x="0" y="201"/>
                  <a:pt x="8" y="206"/>
                </a:cubicBezTo>
                <a:close/>
              </a:path>
            </a:pathLst>
          </a:custGeom>
          <a:solidFill>
            <a:srgbClr val="00B050"/>
          </a:solidFill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7740" tIns="48870" rIns="97740" bIns="48870" anchor="ctr"/>
          <a:lstStyle/>
          <a:p>
            <a:endParaRPr lang="ru-RU"/>
          </a:p>
        </p:txBody>
      </p:sp>
      <p:sp>
        <p:nvSpPr>
          <p:cNvPr id="41" name="Freeform 8"/>
          <p:cNvSpPr>
            <a:spLocks/>
          </p:cNvSpPr>
          <p:nvPr/>
        </p:nvSpPr>
        <p:spPr bwMode="gray">
          <a:xfrm>
            <a:off x="2482585" y="4219274"/>
            <a:ext cx="189479" cy="170788"/>
          </a:xfrm>
          <a:custGeom>
            <a:avLst/>
            <a:gdLst>
              <a:gd name="T0" fmla="*/ 2147483646 w 363"/>
              <a:gd name="T1" fmla="*/ 2147483646 h 361"/>
              <a:gd name="T2" fmla="*/ 2147483646 w 363"/>
              <a:gd name="T3" fmla="*/ 2147483646 h 361"/>
              <a:gd name="T4" fmla="*/ 2147483646 w 363"/>
              <a:gd name="T5" fmla="*/ 2147483646 h 361"/>
              <a:gd name="T6" fmla="*/ 2147483646 w 363"/>
              <a:gd name="T7" fmla="*/ 2147483646 h 361"/>
              <a:gd name="T8" fmla="*/ 2147483646 w 363"/>
              <a:gd name="T9" fmla="*/ 0 h 361"/>
              <a:gd name="T10" fmla="*/ 2147483646 w 363"/>
              <a:gd name="T11" fmla="*/ 2147483646 h 361"/>
              <a:gd name="T12" fmla="*/ 2147483646 w 363"/>
              <a:gd name="T13" fmla="*/ 2147483646 h 361"/>
              <a:gd name="T14" fmla="*/ 2147483646 w 363"/>
              <a:gd name="T15" fmla="*/ 2147483646 h 3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63" h="361">
                <a:moveTo>
                  <a:pt x="8" y="206"/>
                </a:moveTo>
                <a:cubicBezTo>
                  <a:pt x="61" y="246"/>
                  <a:pt x="67" y="329"/>
                  <a:pt x="89" y="345"/>
                </a:cubicBezTo>
                <a:cubicBezTo>
                  <a:pt x="111" y="361"/>
                  <a:pt x="124" y="334"/>
                  <a:pt x="138" y="303"/>
                </a:cubicBezTo>
                <a:cubicBezTo>
                  <a:pt x="212" y="147"/>
                  <a:pt x="327" y="62"/>
                  <a:pt x="363" y="12"/>
                </a:cubicBezTo>
                <a:cubicBezTo>
                  <a:pt x="363" y="12"/>
                  <a:pt x="354" y="0"/>
                  <a:pt x="354" y="0"/>
                </a:cubicBezTo>
                <a:cubicBezTo>
                  <a:pt x="186" y="105"/>
                  <a:pt x="128" y="254"/>
                  <a:pt x="108" y="252"/>
                </a:cubicBezTo>
                <a:cubicBezTo>
                  <a:pt x="88" y="250"/>
                  <a:pt x="83" y="188"/>
                  <a:pt x="66" y="180"/>
                </a:cubicBezTo>
                <a:cubicBezTo>
                  <a:pt x="49" y="172"/>
                  <a:pt x="0" y="201"/>
                  <a:pt x="8" y="206"/>
                </a:cubicBezTo>
                <a:close/>
              </a:path>
            </a:pathLst>
          </a:custGeom>
          <a:solidFill>
            <a:srgbClr val="00B050"/>
          </a:solidFill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7740" tIns="48870" rIns="97740" bIns="48870" anchor="ctr"/>
          <a:lstStyle/>
          <a:p>
            <a:endParaRPr lang="ru-RU"/>
          </a:p>
        </p:txBody>
      </p:sp>
      <p:sp>
        <p:nvSpPr>
          <p:cNvPr id="42" name="Freeform 8"/>
          <p:cNvSpPr>
            <a:spLocks/>
          </p:cNvSpPr>
          <p:nvPr/>
        </p:nvSpPr>
        <p:spPr bwMode="gray">
          <a:xfrm>
            <a:off x="2482342" y="4493162"/>
            <a:ext cx="189479" cy="170788"/>
          </a:xfrm>
          <a:custGeom>
            <a:avLst/>
            <a:gdLst>
              <a:gd name="T0" fmla="*/ 2147483646 w 363"/>
              <a:gd name="T1" fmla="*/ 2147483646 h 361"/>
              <a:gd name="T2" fmla="*/ 2147483646 w 363"/>
              <a:gd name="T3" fmla="*/ 2147483646 h 361"/>
              <a:gd name="T4" fmla="*/ 2147483646 w 363"/>
              <a:gd name="T5" fmla="*/ 2147483646 h 361"/>
              <a:gd name="T6" fmla="*/ 2147483646 w 363"/>
              <a:gd name="T7" fmla="*/ 2147483646 h 361"/>
              <a:gd name="T8" fmla="*/ 2147483646 w 363"/>
              <a:gd name="T9" fmla="*/ 0 h 361"/>
              <a:gd name="T10" fmla="*/ 2147483646 w 363"/>
              <a:gd name="T11" fmla="*/ 2147483646 h 361"/>
              <a:gd name="T12" fmla="*/ 2147483646 w 363"/>
              <a:gd name="T13" fmla="*/ 2147483646 h 361"/>
              <a:gd name="T14" fmla="*/ 2147483646 w 363"/>
              <a:gd name="T15" fmla="*/ 2147483646 h 3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63" h="361">
                <a:moveTo>
                  <a:pt x="8" y="206"/>
                </a:moveTo>
                <a:cubicBezTo>
                  <a:pt x="61" y="246"/>
                  <a:pt x="67" y="329"/>
                  <a:pt x="89" y="345"/>
                </a:cubicBezTo>
                <a:cubicBezTo>
                  <a:pt x="111" y="361"/>
                  <a:pt x="124" y="334"/>
                  <a:pt x="138" y="303"/>
                </a:cubicBezTo>
                <a:cubicBezTo>
                  <a:pt x="212" y="147"/>
                  <a:pt x="327" y="62"/>
                  <a:pt x="363" y="12"/>
                </a:cubicBezTo>
                <a:cubicBezTo>
                  <a:pt x="363" y="12"/>
                  <a:pt x="354" y="0"/>
                  <a:pt x="354" y="0"/>
                </a:cubicBezTo>
                <a:cubicBezTo>
                  <a:pt x="186" y="105"/>
                  <a:pt x="128" y="254"/>
                  <a:pt x="108" y="252"/>
                </a:cubicBezTo>
                <a:cubicBezTo>
                  <a:pt x="88" y="250"/>
                  <a:pt x="83" y="188"/>
                  <a:pt x="66" y="180"/>
                </a:cubicBezTo>
                <a:cubicBezTo>
                  <a:pt x="49" y="172"/>
                  <a:pt x="0" y="201"/>
                  <a:pt x="8" y="206"/>
                </a:cubicBezTo>
                <a:close/>
              </a:path>
            </a:pathLst>
          </a:custGeom>
          <a:solidFill>
            <a:srgbClr val="00B050"/>
          </a:solidFill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7740" tIns="48870" rIns="97740" bIns="48870" anchor="ctr"/>
          <a:lstStyle/>
          <a:p>
            <a:endParaRPr lang="ru-RU"/>
          </a:p>
        </p:txBody>
      </p:sp>
      <p:sp>
        <p:nvSpPr>
          <p:cNvPr id="43" name="Freeform 8"/>
          <p:cNvSpPr>
            <a:spLocks/>
          </p:cNvSpPr>
          <p:nvPr/>
        </p:nvSpPr>
        <p:spPr bwMode="gray">
          <a:xfrm>
            <a:off x="2482350" y="4737997"/>
            <a:ext cx="189479" cy="170788"/>
          </a:xfrm>
          <a:custGeom>
            <a:avLst/>
            <a:gdLst>
              <a:gd name="T0" fmla="*/ 2147483646 w 363"/>
              <a:gd name="T1" fmla="*/ 2147483646 h 361"/>
              <a:gd name="T2" fmla="*/ 2147483646 w 363"/>
              <a:gd name="T3" fmla="*/ 2147483646 h 361"/>
              <a:gd name="T4" fmla="*/ 2147483646 w 363"/>
              <a:gd name="T5" fmla="*/ 2147483646 h 361"/>
              <a:gd name="T6" fmla="*/ 2147483646 w 363"/>
              <a:gd name="T7" fmla="*/ 2147483646 h 361"/>
              <a:gd name="T8" fmla="*/ 2147483646 w 363"/>
              <a:gd name="T9" fmla="*/ 0 h 361"/>
              <a:gd name="T10" fmla="*/ 2147483646 w 363"/>
              <a:gd name="T11" fmla="*/ 2147483646 h 361"/>
              <a:gd name="T12" fmla="*/ 2147483646 w 363"/>
              <a:gd name="T13" fmla="*/ 2147483646 h 361"/>
              <a:gd name="T14" fmla="*/ 2147483646 w 363"/>
              <a:gd name="T15" fmla="*/ 2147483646 h 3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63" h="361">
                <a:moveTo>
                  <a:pt x="8" y="206"/>
                </a:moveTo>
                <a:cubicBezTo>
                  <a:pt x="61" y="246"/>
                  <a:pt x="67" y="329"/>
                  <a:pt x="89" y="345"/>
                </a:cubicBezTo>
                <a:cubicBezTo>
                  <a:pt x="111" y="361"/>
                  <a:pt x="124" y="334"/>
                  <a:pt x="138" y="303"/>
                </a:cubicBezTo>
                <a:cubicBezTo>
                  <a:pt x="212" y="147"/>
                  <a:pt x="327" y="62"/>
                  <a:pt x="363" y="12"/>
                </a:cubicBezTo>
                <a:cubicBezTo>
                  <a:pt x="363" y="12"/>
                  <a:pt x="354" y="0"/>
                  <a:pt x="354" y="0"/>
                </a:cubicBezTo>
                <a:cubicBezTo>
                  <a:pt x="186" y="105"/>
                  <a:pt x="128" y="254"/>
                  <a:pt x="108" y="252"/>
                </a:cubicBezTo>
                <a:cubicBezTo>
                  <a:pt x="88" y="250"/>
                  <a:pt x="83" y="188"/>
                  <a:pt x="66" y="180"/>
                </a:cubicBezTo>
                <a:cubicBezTo>
                  <a:pt x="49" y="172"/>
                  <a:pt x="0" y="201"/>
                  <a:pt x="8" y="206"/>
                </a:cubicBezTo>
                <a:close/>
              </a:path>
            </a:pathLst>
          </a:custGeom>
          <a:solidFill>
            <a:srgbClr val="00B050"/>
          </a:solidFill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7740" tIns="48870" rIns="97740" bIns="48870" anchor="ctr"/>
          <a:lstStyle/>
          <a:p>
            <a:endParaRPr lang="ru-RU"/>
          </a:p>
        </p:txBody>
      </p:sp>
      <p:sp>
        <p:nvSpPr>
          <p:cNvPr id="44" name="Freeform 8"/>
          <p:cNvSpPr>
            <a:spLocks/>
          </p:cNvSpPr>
          <p:nvPr/>
        </p:nvSpPr>
        <p:spPr bwMode="gray">
          <a:xfrm>
            <a:off x="2482107" y="5011885"/>
            <a:ext cx="189479" cy="170788"/>
          </a:xfrm>
          <a:custGeom>
            <a:avLst/>
            <a:gdLst>
              <a:gd name="T0" fmla="*/ 2147483646 w 363"/>
              <a:gd name="T1" fmla="*/ 2147483646 h 361"/>
              <a:gd name="T2" fmla="*/ 2147483646 w 363"/>
              <a:gd name="T3" fmla="*/ 2147483646 h 361"/>
              <a:gd name="T4" fmla="*/ 2147483646 w 363"/>
              <a:gd name="T5" fmla="*/ 2147483646 h 361"/>
              <a:gd name="T6" fmla="*/ 2147483646 w 363"/>
              <a:gd name="T7" fmla="*/ 2147483646 h 361"/>
              <a:gd name="T8" fmla="*/ 2147483646 w 363"/>
              <a:gd name="T9" fmla="*/ 0 h 361"/>
              <a:gd name="T10" fmla="*/ 2147483646 w 363"/>
              <a:gd name="T11" fmla="*/ 2147483646 h 361"/>
              <a:gd name="T12" fmla="*/ 2147483646 w 363"/>
              <a:gd name="T13" fmla="*/ 2147483646 h 361"/>
              <a:gd name="T14" fmla="*/ 2147483646 w 363"/>
              <a:gd name="T15" fmla="*/ 2147483646 h 3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63" h="361">
                <a:moveTo>
                  <a:pt x="8" y="206"/>
                </a:moveTo>
                <a:cubicBezTo>
                  <a:pt x="61" y="246"/>
                  <a:pt x="67" y="329"/>
                  <a:pt x="89" y="345"/>
                </a:cubicBezTo>
                <a:cubicBezTo>
                  <a:pt x="111" y="361"/>
                  <a:pt x="124" y="334"/>
                  <a:pt x="138" y="303"/>
                </a:cubicBezTo>
                <a:cubicBezTo>
                  <a:pt x="212" y="147"/>
                  <a:pt x="327" y="62"/>
                  <a:pt x="363" y="12"/>
                </a:cubicBezTo>
                <a:cubicBezTo>
                  <a:pt x="363" y="12"/>
                  <a:pt x="354" y="0"/>
                  <a:pt x="354" y="0"/>
                </a:cubicBezTo>
                <a:cubicBezTo>
                  <a:pt x="186" y="105"/>
                  <a:pt x="128" y="254"/>
                  <a:pt x="108" y="252"/>
                </a:cubicBezTo>
                <a:cubicBezTo>
                  <a:pt x="88" y="250"/>
                  <a:pt x="83" y="188"/>
                  <a:pt x="66" y="180"/>
                </a:cubicBezTo>
                <a:cubicBezTo>
                  <a:pt x="49" y="172"/>
                  <a:pt x="0" y="201"/>
                  <a:pt x="8" y="206"/>
                </a:cubicBezTo>
                <a:close/>
              </a:path>
            </a:pathLst>
          </a:custGeom>
          <a:solidFill>
            <a:srgbClr val="00B050"/>
          </a:solidFill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7740" tIns="48870" rIns="97740" bIns="48870" anchor="ctr"/>
          <a:lstStyle/>
          <a:p>
            <a:endParaRPr lang="ru-RU"/>
          </a:p>
        </p:txBody>
      </p:sp>
      <p:sp>
        <p:nvSpPr>
          <p:cNvPr id="45" name="Freeform 8"/>
          <p:cNvSpPr>
            <a:spLocks/>
          </p:cNvSpPr>
          <p:nvPr/>
        </p:nvSpPr>
        <p:spPr bwMode="gray">
          <a:xfrm>
            <a:off x="2479705" y="5279998"/>
            <a:ext cx="189479" cy="170788"/>
          </a:xfrm>
          <a:custGeom>
            <a:avLst/>
            <a:gdLst>
              <a:gd name="T0" fmla="*/ 2147483646 w 363"/>
              <a:gd name="T1" fmla="*/ 2147483646 h 361"/>
              <a:gd name="T2" fmla="*/ 2147483646 w 363"/>
              <a:gd name="T3" fmla="*/ 2147483646 h 361"/>
              <a:gd name="T4" fmla="*/ 2147483646 w 363"/>
              <a:gd name="T5" fmla="*/ 2147483646 h 361"/>
              <a:gd name="T6" fmla="*/ 2147483646 w 363"/>
              <a:gd name="T7" fmla="*/ 2147483646 h 361"/>
              <a:gd name="T8" fmla="*/ 2147483646 w 363"/>
              <a:gd name="T9" fmla="*/ 0 h 361"/>
              <a:gd name="T10" fmla="*/ 2147483646 w 363"/>
              <a:gd name="T11" fmla="*/ 2147483646 h 361"/>
              <a:gd name="T12" fmla="*/ 2147483646 w 363"/>
              <a:gd name="T13" fmla="*/ 2147483646 h 361"/>
              <a:gd name="T14" fmla="*/ 2147483646 w 363"/>
              <a:gd name="T15" fmla="*/ 2147483646 h 3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63" h="361">
                <a:moveTo>
                  <a:pt x="8" y="206"/>
                </a:moveTo>
                <a:cubicBezTo>
                  <a:pt x="61" y="246"/>
                  <a:pt x="67" y="329"/>
                  <a:pt x="89" y="345"/>
                </a:cubicBezTo>
                <a:cubicBezTo>
                  <a:pt x="111" y="361"/>
                  <a:pt x="124" y="334"/>
                  <a:pt x="138" y="303"/>
                </a:cubicBezTo>
                <a:cubicBezTo>
                  <a:pt x="212" y="147"/>
                  <a:pt x="327" y="62"/>
                  <a:pt x="363" y="12"/>
                </a:cubicBezTo>
                <a:cubicBezTo>
                  <a:pt x="363" y="12"/>
                  <a:pt x="354" y="0"/>
                  <a:pt x="354" y="0"/>
                </a:cubicBezTo>
                <a:cubicBezTo>
                  <a:pt x="186" y="105"/>
                  <a:pt x="128" y="254"/>
                  <a:pt x="108" y="252"/>
                </a:cubicBezTo>
                <a:cubicBezTo>
                  <a:pt x="88" y="250"/>
                  <a:pt x="83" y="188"/>
                  <a:pt x="66" y="180"/>
                </a:cubicBezTo>
                <a:cubicBezTo>
                  <a:pt x="49" y="172"/>
                  <a:pt x="0" y="201"/>
                  <a:pt x="8" y="206"/>
                </a:cubicBezTo>
                <a:close/>
              </a:path>
            </a:pathLst>
          </a:custGeom>
          <a:solidFill>
            <a:srgbClr val="00B050"/>
          </a:solidFill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7740" tIns="48870" rIns="97740" bIns="48870" anchor="ctr"/>
          <a:lstStyle/>
          <a:p>
            <a:endParaRPr lang="ru-RU"/>
          </a:p>
        </p:txBody>
      </p:sp>
      <p:sp>
        <p:nvSpPr>
          <p:cNvPr id="46" name="Freeform 8"/>
          <p:cNvSpPr>
            <a:spLocks/>
          </p:cNvSpPr>
          <p:nvPr/>
        </p:nvSpPr>
        <p:spPr bwMode="gray">
          <a:xfrm>
            <a:off x="2487352" y="5535954"/>
            <a:ext cx="189479" cy="170788"/>
          </a:xfrm>
          <a:custGeom>
            <a:avLst/>
            <a:gdLst>
              <a:gd name="T0" fmla="*/ 2147483646 w 363"/>
              <a:gd name="T1" fmla="*/ 2147483646 h 361"/>
              <a:gd name="T2" fmla="*/ 2147483646 w 363"/>
              <a:gd name="T3" fmla="*/ 2147483646 h 361"/>
              <a:gd name="T4" fmla="*/ 2147483646 w 363"/>
              <a:gd name="T5" fmla="*/ 2147483646 h 361"/>
              <a:gd name="T6" fmla="*/ 2147483646 w 363"/>
              <a:gd name="T7" fmla="*/ 2147483646 h 361"/>
              <a:gd name="T8" fmla="*/ 2147483646 w 363"/>
              <a:gd name="T9" fmla="*/ 0 h 361"/>
              <a:gd name="T10" fmla="*/ 2147483646 w 363"/>
              <a:gd name="T11" fmla="*/ 2147483646 h 361"/>
              <a:gd name="T12" fmla="*/ 2147483646 w 363"/>
              <a:gd name="T13" fmla="*/ 2147483646 h 361"/>
              <a:gd name="T14" fmla="*/ 2147483646 w 363"/>
              <a:gd name="T15" fmla="*/ 2147483646 h 3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63" h="361">
                <a:moveTo>
                  <a:pt x="8" y="206"/>
                </a:moveTo>
                <a:cubicBezTo>
                  <a:pt x="61" y="246"/>
                  <a:pt x="67" y="329"/>
                  <a:pt x="89" y="345"/>
                </a:cubicBezTo>
                <a:cubicBezTo>
                  <a:pt x="111" y="361"/>
                  <a:pt x="124" y="334"/>
                  <a:pt x="138" y="303"/>
                </a:cubicBezTo>
                <a:cubicBezTo>
                  <a:pt x="212" y="147"/>
                  <a:pt x="327" y="62"/>
                  <a:pt x="363" y="12"/>
                </a:cubicBezTo>
                <a:cubicBezTo>
                  <a:pt x="363" y="12"/>
                  <a:pt x="354" y="0"/>
                  <a:pt x="354" y="0"/>
                </a:cubicBezTo>
                <a:cubicBezTo>
                  <a:pt x="186" y="105"/>
                  <a:pt x="128" y="254"/>
                  <a:pt x="108" y="252"/>
                </a:cubicBezTo>
                <a:cubicBezTo>
                  <a:pt x="88" y="250"/>
                  <a:pt x="83" y="188"/>
                  <a:pt x="66" y="180"/>
                </a:cubicBezTo>
                <a:cubicBezTo>
                  <a:pt x="49" y="172"/>
                  <a:pt x="0" y="201"/>
                  <a:pt x="8" y="206"/>
                </a:cubicBezTo>
                <a:close/>
              </a:path>
            </a:pathLst>
          </a:custGeom>
          <a:solidFill>
            <a:srgbClr val="00B050"/>
          </a:solidFill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7740" tIns="48870" rIns="97740" bIns="48870" anchor="ctr"/>
          <a:lstStyle/>
          <a:p>
            <a:endParaRPr lang="ru-RU"/>
          </a:p>
        </p:txBody>
      </p:sp>
      <p:sp>
        <p:nvSpPr>
          <p:cNvPr id="47" name="Freeform 8"/>
          <p:cNvSpPr>
            <a:spLocks/>
          </p:cNvSpPr>
          <p:nvPr/>
        </p:nvSpPr>
        <p:spPr bwMode="gray">
          <a:xfrm>
            <a:off x="2487352" y="5807693"/>
            <a:ext cx="189479" cy="170788"/>
          </a:xfrm>
          <a:custGeom>
            <a:avLst/>
            <a:gdLst>
              <a:gd name="T0" fmla="*/ 2147483646 w 363"/>
              <a:gd name="T1" fmla="*/ 2147483646 h 361"/>
              <a:gd name="T2" fmla="*/ 2147483646 w 363"/>
              <a:gd name="T3" fmla="*/ 2147483646 h 361"/>
              <a:gd name="T4" fmla="*/ 2147483646 w 363"/>
              <a:gd name="T5" fmla="*/ 2147483646 h 361"/>
              <a:gd name="T6" fmla="*/ 2147483646 w 363"/>
              <a:gd name="T7" fmla="*/ 2147483646 h 361"/>
              <a:gd name="T8" fmla="*/ 2147483646 w 363"/>
              <a:gd name="T9" fmla="*/ 0 h 361"/>
              <a:gd name="T10" fmla="*/ 2147483646 w 363"/>
              <a:gd name="T11" fmla="*/ 2147483646 h 361"/>
              <a:gd name="T12" fmla="*/ 2147483646 w 363"/>
              <a:gd name="T13" fmla="*/ 2147483646 h 361"/>
              <a:gd name="T14" fmla="*/ 2147483646 w 363"/>
              <a:gd name="T15" fmla="*/ 2147483646 h 3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63" h="361">
                <a:moveTo>
                  <a:pt x="8" y="206"/>
                </a:moveTo>
                <a:cubicBezTo>
                  <a:pt x="61" y="246"/>
                  <a:pt x="67" y="329"/>
                  <a:pt x="89" y="345"/>
                </a:cubicBezTo>
                <a:cubicBezTo>
                  <a:pt x="111" y="361"/>
                  <a:pt x="124" y="334"/>
                  <a:pt x="138" y="303"/>
                </a:cubicBezTo>
                <a:cubicBezTo>
                  <a:pt x="212" y="147"/>
                  <a:pt x="327" y="62"/>
                  <a:pt x="363" y="12"/>
                </a:cubicBezTo>
                <a:cubicBezTo>
                  <a:pt x="363" y="12"/>
                  <a:pt x="354" y="0"/>
                  <a:pt x="354" y="0"/>
                </a:cubicBezTo>
                <a:cubicBezTo>
                  <a:pt x="186" y="105"/>
                  <a:pt x="128" y="254"/>
                  <a:pt x="108" y="252"/>
                </a:cubicBezTo>
                <a:cubicBezTo>
                  <a:pt x="88" y="250"/>
                  <a:pt x="83" y="188"/>
                  <a:pt x="66" y="180"/>
                </a:cubicBezTo>
                <a:cubicBezTo>
                  <a:pt x="49" y="172"/>
                  <a:pt x="0" y="201"/>
                  <a:pt x="8" y="206"/>
                </a:cubicBezTo>
                <a:close/>
              </a:path>
            </a:pathLst>
          </a:custGeom>
          <a:solidFill>
            <a:srgbClr val="00B050"/>
          </a:solidFill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7740" tIns="48870" rIns="97740" bIns="48870" anchor="ctr"/>
          <a:lstStyle/>
          <a:p>
            <a:endParaRPr lang="ru-RU"/>
          </a:p>
        </p:txBody>
      </p:sp>
      <p:sp>
        <p:nvSpPr>
          <p:cNvPr id="48" name="Freeform 8"/>
          <p:cNvSpPr>
            <a:spLocks/>
          </p:cNvSpPr>
          <p:nvPr/>
        </p:nvSpPr>
        <p:spPr bwMode="gray">
          <a:xfrm>
            <a:off x="3994331" y="1385544"/>
            <a:ext cx="189479" cy="170788"/>
          </a:xfrm>
          <a:custGeom>
            <a:avLst/>
            <a:gdLst>
              <a:gd name="T0" fmla="*/ 2147483646 w 363"/>
              <a:gd name="T1" fmla="*/ 2147483646 h 361"/>
              <a:gd name="T2" fmla="*/ 2147483646 w 363"/>
              <a:gd name="T3" fmla="*/ 2147483646 h 361"/>
              <a:gd name="T4" fmla="*/ 2147483646 w 363"/>
              <a:gd name="T5" fmla="*/ 2147483646 h 361"/>
              <a:gd name="T6" fmla="*/ 2147483646 w 363"/>
              <a:gd name="T7" fmla="*/ 2147483646 h 361"/>
              <a:gd name="T8" fmla="*/ 2147483646 w 363"/>
              <a:gd name="T9" fmla="*/ 0 h 361"/>
              <a:gd name="T10" fmla="*/ 2147483646 w 363"/>
              <a:gd name="T11" fmla="*/ 2147483646 h 361"/>
              <a:gd name="T12" fmla="*/ 2147483646 w 363"/>
              <a:gd name="T13" fmla="*/ 2147483646 h 361"/>
              <a:gd name="T14" fmla="*/ 2147483646 w 363"/>
              <a:gd name="T15" fmla="*/ 2147483646 h 3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63" h="361">
                <a:moveTo>
                  <a:pt x="8" y="206"/>
                </a:moveTo>
                <a:cubicBezTo>
                  <a:pt x="61" y="246"/>
                  <a:pt x="67" y="329"/>
                  <a:pt x="89" y="345"/>
                </a:cubicBezTo>
                <a:cubicBezTo>
                  <a:pt x="111" y="361"/>
                  <a:pt x="124" y="334"/>
                  <a:pt x="138" y="303"/>
                </a:cubicBezTo>
                <a:cubicBezTo>
                  <a:pt x="212" y="147"/>
                  <a:pt x="327" y="62"/>
                  <a:pt x="363" y="12"/>
                </a:cubicBezTo>
                <a:cubicBezTo>
                  <a:pt x="363" y="12"/>
                  <a:pt x="354" y="0"/>
                  <a:pt x="354" y="0"/>
                </a:cubicBezTo>
                <a:cubicBezTo>
                  <a:pt x="186" y="105"/>
                  <a:pt x="128" y="254"/>
                  <a:pt x="108" y="252"/>
                </a:cubicBezTo>
                <a:cubicBezTo>
                  <a:pt x="88" y="250"/>
                  <a:pt x="83" y="188"/>
                  <a:pt x="66" y="180"/>
                </a:cubicBezTo>
                <a:cubicBezTo>
                  <a:pt x="49" y="172"/>
                  <a:pt x="0" y="201"/>
                  <a:pt x="8" y="206"/>
                </a:cubicBezTo>
                <a:close/>
              </a:path>
            </a:pathLst>
          </a:custGeom>
          <a:solidFill>
            <a:srgbClr val="00B050"/>
          </a:solidFill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7740" tIns="48870" rIns="97740" bIns="48870" anchor="ctr"/>
          <a:lstStyle/>
          <a:p>
            <a:endParaRPr lang="ru-RU"/>
          </a:p>
        </p:txBody>
      </p:sp>
      <p:sp>
        <p:nvSpPr>
          <p:cNvPr id="49" name="Freeform 8"/>
          <p:cNvSpPr>
            <a:spLocks/>
          </p:cNvSpPr>
          <p:nvPr/>
        </p:nvSpPr>
        <p:spPr bwMode="gray">
          <a:xfrm>
            <a:off x="6181073" y="1385206"/>
            <a:ext cx="189479" cy="170788"/>
          </a:xfrm>
          <a:custGeom>
            <a:avLst/>
            <a:gdLst>
              <a:gd name="T0" fmla="*/ 2147483646 w 363"/>
              <a:gd name="T1" fmla="*/ 2147483646 h 361"/>
              <a:gd name="T2" fmla="*/ 2147483646 w 363"/>
              <a:gd name="T3" fmla="*/ 2147483646 h 361"/>
              <a:gd name="T4" fmla="*/ 2147483646 w 363"/>
              <a:gd name="T5" fmla="*/ 2147483646 h 361"/>
              <a:gd name="T6" fmla="*/ 2147483646 w 363"/>
              <a:gd name="T7" fmla="*/ 2147483646 h 361"/>
              <a:gd name="T8" fmla="*/ 2147483646 w 363"/>
              <a:gd name="T9" fmla="*/ 0 h 361"/>
              <a:gd name="T10" fmla="*/ 2147483646 w 363"/>
              <a:gd name="T11" fmla="*/ 2147483646 h 361"/>
              <a:gd name="T12" fmla="*/ 2147483646 w 363"/>
              <a:gd name="T13" fmla="*/ 2147483646 h 361"/>
              <a:gd name="T14" fmla="*/ 2147483646 w 363"/>
              <a:gd name="T15" fmla="*/ 2147483646 h 3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63" h="361">
                <a:moveTo>
                  <a:pt x="8" y="206"/>
                </a:moveTo>
                <a:cubicBezTo>
                  <a:pt x="61" y="246"/>
                  <a:pt x="67" y="329"/>
                  <a:pt x="89" y="345"/>
                </a:cubicBezTo>
                <a:cubicBezTo>
                  <a:pt x="111" y="361"/>
                  <a:pt x="124" y="334"/>
                  <a:pt x="138" y="303"/>
                </a:cubicBezTo>
                <a:cubicBezTo>
                  <a:pt x="212" y="147"/>
                  <a:pt x="327" y="62"/>
                  <a:pt x="363" y="12"/>
                </a:cubicBezTo>
                <a:cubicBezTo>
                  <a:pt x="363" y="12"/>
                  <a:pt x="354" y="0"/>
                  <a:pt x="354" y="0"/>
                </a:cubicBezTo>
                <a:cubicBezTo>
                  <a:pt x="186" y="105"/>
                  <a:pt x="128" y="254"/>
                  <a:pt x="108" y="252"/>
                </a:cubicBezTo>
                <a:cubicBezTo>
                  <a:pt x="88" y="250"/>
                  <a:pt x="83" y="188"/>
                  <a:pt x="66" y="180"/>
                </a:cubicBezTo>
                <a:cubicBezTo>
                  <a:pt x="49" y="172"/>
                  <a:pt x="0" y="201"/>
                  <a:pt x="8" y="206"/>
                </a:cubicBezTo>
                <a:close/>
              </a:path>
            </a:pathLst>
          </a:custGeom>
          <a:solidFill>
            <a:srgbClr val="00B050"/>
          </a:solidFill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7740" tIns="48870" rIns="97740" bIns="48870" anchor="ctr"/>
          <a:lstStyle/>
          <a:p>
            <a:endParaRPr lang="ru-RU"/>
          </a:p>
        </p:txBody>
      </p:sp>
      <p:sp>
        <p:nvSpPr>
          <p:cNvPr id="50" name="Freeform 8"/>
          <p:cNvSpPr>
            <a:spLocks/>
          </p:cNvSpPr>
          <p:nvPr/>
        </p:nvSpPr>
        <p:spPr bwMode="gray">
          <a:xfrm>
            <a:off x="8208837" y="1391684"/>
            <a:ext cx="189479" cy="170788"/>
          </a:xfrm>
          <a:custGeom>
            <a:avLst/>
            <a:gdLst>
              <a:gd name="T0" fmla="*/ 2147483646 w 363"/>
              <a:gd name="T1" fmla="*/ 2147483646 h 361"/>
              <a:gd name="T2" fmla="*/ 2147483646 w 363"/>
              <a:gd name="T3" fmla="*/ 2147483646 h 361"/>
              <a:gd name="T4" fmla="*/ 2147483646 w 363"/>
              <a:gd name="T5" fmla="*/ 2147483646 h 361"/>
              <a:gd name="T6" fmla="*/ 2147483646 w 363"/>
              <a:gd name="T7" fmla="*/ 2147483646 h 361"/>
              <a:gd name="T8" fmla="*/ 2147483646 w 363"/>
              <a:gd name="T9" fmla="*/ 0 h 361"/>
              <a:gd name="T10" fmla="*/ 2147483646 w 363"/>
              <a:gd name="T11" fmla="*/ 2147483646 h 361"/>
              <a:gd name="T12" fmla="*/ 2147483646 w 363"/>
              <a:gd name="T13" fmla="*/ 2147483646 h 361"/>
              <a:gd name="T14" fmla="*/ 2147483646 w 363"/>
              <a:gd name="T15" fmla="*/ 2147483646 h 3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63" h="361">
                <a:moveTo>
                  <a:pt x="8" y="206"/>
                </a:moveTo>
                <a:cubicBezTo>
                  <a:pt x="61" y="246"/>
                  <a:pt x="67" y="329"/>
                  <a:pt x="89" y="345"/>
                </a:cubicBezTo>
                <a:cubicBezTo>
                  <a:pt x="111" y="361"/>
                  <a:pt x="124" y="334"/>
                  <a:pt x="138" y="303"/>
                </a:cubicBezTo>
                <a:cubicBezTo>
                  <a:pt x="212" y="147"/>
                  <a:pt x="327" y="62"/>
                  <a:pt x="363" y="12"/>
                </a:cubicBezTo>
                <a:cubicBezTo>
                  <a:pt x="363" y="12"/>
                  <a:pt x="354" y="0"/>
                  <a:pt x="354" y="0"/>
                </a:cubicBezTo>
                <a:cubicBezTo>
                  <a:pt x="186" y="105"/>
                  <a:pt x="128" y="254"/>
                  <a:pt x="108" y="252"/>
                </a:cubicBezTo>
                <a:cubicBezTo>
                  <a:pt x="88" y="250"/>
                  <a:pt x="83" y="188"/>
                  <a:pt x="66" y="180"/>
                </a:cubicBezTo>
                <a:cubicBezTo>
                  <a:pt x="49" y="172"/>
                  <a:pt x="0" y="201"/>
                  <a:pt x="8" y="206"/>
                </a:cubicBezTo>
                <a:close/>
              </a:path>
            </a:pathLst>
          </a:custGeom>
          <a:solidFill>
            <a:srgbClr val="00B050"/>
          </a:solidFill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7740" tIns="48870" rIns="97740" bIns="48870" anchor="ctr"/>
          <a:lstStyle/>
          <a:p>
            <a:endParaRPr lang="ru-RU"/>
          </a:p>
        </p:txBody>
      </p:sp>
      <p:sp>
        <p:nvSpPr>
          <p:cNvPr id="51" name="TextBox 51"/>
          <p:cNvSpPr txBox="1">
            <a:spLocks noChangeArrowheads="1"/>
          </p:cNvSpPr>
          <p:nvPr/>
        </p:nvSpPr>
        <p:spPr bwMode="auto">
          <a:xfrm>
            <a:off x="3677007" y="2406155"/>
            <a:ext cx="1015079" cy="354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740" tIns="48870" rIns="97740" bIns="4887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>
              <a:spcAft>
                <a:spcPts val="0"/>
              </a:spcAft>
            </a:pPr>
            <a:endParaRPr lang="ru-RU" altLang="ru-RU" sz="800" dirty="0">
              <a:solidFill>
                <a:srgbClr val="009900"/>
              </a:solidFill>
            </a:endParaRPr>
          </a:p>
          <a:p>
            <a:pPr eaLnBrk="1" hangingPunct="1"/>
            <a:endParaRPr lang="ru-RU" sz="1300" dirty="0">
              <a:solidFill>
                <a:srgbClr val="009900"/>
              </a:solidFill>
            </a:endParaRPr>
          </a:p>
          <a:p>
            <a:pPr eaLnBrk="1" hangingPunct="1"/>
            <a:r>
              <a:rPr lang="ru-RU" sz="1300" dirty="0" smtClean="0">
                <a:solidFill>
                  <a:srgbClr val="009900"/>
                </a:solidFill>
              </a:rPr>
              <a:t>08 июня</a:t>
            </a:r>
            <a:endParaRPr lang="ru-RU" sz="1300" dirty="0">
              <a:solidFill>
                <a:srgbClr val="009900"/>
              </a:solidFill>
            </a:endParaRPr>
          </a:p>
          <a:p>
            <a:pPr eaLnBrk="1" hangingPunct="1"/>
            <a:endParaRPr lang="ru-RU" sz="1300" dirty="0">
              <a:solidFill>
                <a:srgbClr val="009900"/>
              </a:solidFill>
            </a:endParaRPr>
          </a:p>
          <a:p>
            <a:pPr eaLnBrk="1" hangingPunct="1"/>
            <a:endParaRPr lang="ru-RU" sz="1300" dirty="0">
              <a:solidFill>
                <a:srgbClr val="009900"/>
              </a:solidFill>
            </a:endParaRPr>
          </a:p>
          <a:p>
            <a:pPr eaLnBrk="1" hangingPunct="1"/>
            <a:endParaRPr lang="ru-RU" sz="1300" dirty="0">
              <a:solidFill>
                <a:srgbClr val="009900"/>
              </a:solidFill>
            </a:endParaRPr>
          </a:p>
          <a:p>
            <a:pPr eaLnBrk="1" hangingPunct="1"/>
            <a:r>
              <a:rPr lang="ru-RU" sz="1300" dirty="0">
                <a:solidFill>
                  <a:srgbClr val="009900"/>
                </a:solidFill>
              </a:rPr>
              <a:t>28 мая</a:t>
            </a:r>
          </a:p>
          <a:p>
            <a:pPr eaLnBrk="1" hangingPunct="1"/>
            <a:endParaRPr lang="ru-RU" sz="1300" dirty="0">
              <a:solidFill>
                <a:srgbClr val="009900"/>
              </a:solidFill>
            </a:endParaRPr>
          </a:p>
          <a:p>
            <a:pPr eaLnBrk="1" hangingPunct="1"/>
            <a:endParaRPr lang="ru-RU" sz="800" dirty="0">
              <a:solidFill>
                <a:srgbClr val="009900"/>
              </a:solidFill>
            </a:endParaRPr>
          </a:p>
          <a:p>
            <a:pPr eaLnBrk="1" hangingPunct="1"/>
            <a:endParaRPr lang="ru-RU" sz="1300" dirty="0">
              <a:solidFill>
                <a:srgbClr val="009900"/>
              </a:solidFill>
            </a:endParaRPr>
          </a:p>
          <a:p>
            <a:pPr eaLnBrk="1" hangingPunct="1"/>
            <a:endParaRPr lang="ru-RU" sz="1300" dirty="0">
              <a:solidFill>
                <a:srgbClr val="009900"/>
              </a:solidFill>
            </a:endParaRPr>
          </a:p>
          <a:p>
            <a:pPr eaLnBrk="1" hangingPunct="1"/>
            <a:r>
              <a:rPr lang="ru-RU" sz="1300" dirty="0">
                <a:solidFill>
                  <a:srgbClr val="009900"/>
                </a:solidFill>
              </a:rPr>
              <a:t>01 июня</a:t>
            </a:r>
          </a:p>
          <a:p>
            <a:pPr eaLnBrk="1" hangingPunct="1"/>
            <a:endParaRPr lang="ru-RU" sz="1300" dirty="0">
              <a:solidFill>
                <a:srgbClr val="009900"/>
              </a:solidFill>
            </a:endParaRPr>
          </a:p>
          <a:p>
            <a:pPr eaLnBrk="1" hangingPunct="1"/>
            <a:endParaRPr lang="ru-RU" sz="1300" dirty="0">
              <a:solidFill>
                <a:srgbClr val="009900"/>
              </a:solidFill>
            </a:endParaRPr>
          </a:p>
          <a:p>
            <a:pPr eaLnBrk="1" hangingPunct="1"/>
            <a:r>
              <a:rPr lang="ru-RU" sz="1300" dirty="0">
                <a:solidFill>
                  <a:srgbClr val="009900"/>
                </a:solidFill>
              </a:rPr>
              <a:t>08 июня</a:t>
            </a:r>
          </a:p>
          <a:p>
            <a:pPr eaLnBrk="1" hangingPunct="1"/>
            <a:endParaRPr lang="ru-RU" sz="1300" dirty="0">
              <a:solidFill>
                <a:srgbClr val="009900"/>
              </a:solidFill>
            </a:endParaRPr>
          </a:p>
          <a:p>
            <a:pPr eaLnBrk="1" hangingPunct="1"/>
            <a:endParaRPr lang="ru-RU" sz="1300" dirty="0">
              <a:solidFill>
                <a:srgbClr val="009900"/>
              </a:solidFill>
            </a:endParaRPr>
          </a:p>
          <a:p>
            <a:pPr eaLnBrk="1" hangingPunct="1"/>
            <a:r>
              <a:rPr lang="ru-RU" sz="1300" dirty="0">
                <a:solidFill>
                  <a:srgbClr val="009900"/>
                </a:solidFill>
              </a:rPr>
              <a:t>10 июня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873642" y="1624511"/>
            <a:ext cx="1243825" cy="442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740" tIns="48870" rIns="97740" bIns="4887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endParaRPr lang="ru-RU" sz="1300" dirty="0" smtClean="0">
              <a:solidFill>
                <a:srgbClr val="009900"/>
              </a:solidFill>
            </a:endParaRPr>
          </a:p>
          <a:p>
            <a:pPr eaLnBrk="1" hangingPunct="1"/>
            <a:endParaRPr lang="ru-RU" sz="1300" dirty="0">
              <a:solidFill>
                <a:srgbClr val="009900"/>
              </a:solidFill>
            </a:endParaRPr>
          </a:p>
          <a:p>
            <a:pPr eaLnBrk="1" hangingPunct="1"/>
            <a:r>
              <a:rPr lang="ru-RU" sz="1300" dirty="0" smtClean="0">
                <a:solidFill>
                  <a:srgbClr val="009900"/>
                </a:solidFill>
              </a:rPr>
              <a:t>28 мая</a:t>
            </a:r>
          </a:p>
          <a:p>
            <a:pPr eaLnBrk="1" hangingPunct="1"/>
            <a:endParaRPr lang="ru-RU" sz="1300" dirty="0" smtClean="0">
              <a:solidFill>
                <a:srgbClr val="009900"/>
              </a:solidFill>
            </a:endParaRPr>
          </a:p>
          <a:p>
            <a:pPr eaLnBrk="1" hangingPunct="1"/>
            <a:endParaRPr lang="ru-RU" sz="800" dirty="0">
              <a:solidFill>
                <a:srgbClr val="009900"/>
              </a:solidFill>
            </a:endParaRPr>
          </a:p>
          <a:p>
            <a:pPr eaLnBrk="1" hangingPunct="1"/>
            <a:endParaRPr lang="ru-RU" sz="1300" dirty="0" smtClean="0">
              <a:solidFill>
                <a:srgbClr val="009900"/>
              </a:solidFill>
            </a:endParaRPr>
          </a:p>
          <a:p>
            <a:pPr eaLnBrk="1" hangingPunct="1"/>
            <a:r>
              <a:rPr lang="ru-RU" sz="1300" dirty="0" smtClean="0">
                <a:solidFill>
                  <a:srgbClr val="009900"/>
                </a:solidFill>
              </a:rPr>
              <a:t>11 июня</a:t>
            </a:r>
            <a:endParaRPr lang="ru-RU" sz="1300" dirty="0">
              <a:solidFill>
                <a:srgbClr val="009900"/>
              </a:solidFill>
            </a:endParaRPr>
          </a:p>
          <a:p>
            <a:pPr eaLnBrk="1" hangingPunct="1"/>
            <a:endParaRPr lang="ru-RU" sz="1300" dirty="0">
              <a:solidFill>
                <a:srgbClr val="009900"/>
              </a:solidFill>
            </a:endParaRPr>
          </a:p>
          <a:p>
            <a:pPr eaLnBrk="1" hangingPunct="1"/>
            <a:endParaRPr lang="ru-RU" sz="1300" dirty="0">
              <a:solidFill>
                <a:srgbClr val="009900"/>
              </a:solidFill>
            </a:endParaRPr>
          </a:p>
          <a:p>
            <a:pPr eaLnBrk="1" hangingPunct="1"/>
            <a:endParaRPr lang="ru-RU" sz="1300" dirty="0">
              <a:solidFill>
                <a:srgbClr val="009900"/>
              </a:solidFill>
            </a:endParaRPr>
          </a:p>
          <a:p>
            <a:pPr eaLnBrk="1" hangingPunct="1"/>
            <a:r>
              <a:rPr lang="ru-RU" sz="1300" dirty="0">
                <a:solidFill>
                  <a:srgbClr val="009900"/>
                </a:solidFill>
              </a:rPr>
              <a:t>02 июня </a:t>
            </a:r>
          </a:p>
          <a:p>
            <a:pPr eaLnBrk="1" hangingPunct="1"/>
            <a:endParaRPr lang="ru-RU" sz="1300" dirty="0">
              <a:solidFill>
                <a:srgbClr val="009900"/>
              </a:solidFill>
            </a:endParaRPr>
          </a:p>
          <a:p>
            <a:pPr eaLnBrk="1" hangingPunct="1"/>
            <a:endParaRPr lang="ru-RU" sz="800" dirty="0">
              <a:solidFill>
                <a:srgbClr val="009900"/>
              </a:solidFill>
            </a:endParaRPr>
          </a:p>
          <a:p>
            <a:pPr eaLnBrk="1" hangingPunct="1"/>
            <a:endParaRPr lang="ru-RU" sz="1300" dirty="0">
              <a:solidFill>
                <a:srgbClr val="009900"/>
              </a:solidFill>
            </a:endParaRPr>
          </a:p>
          <a:p>
            <a:pPr eaLnBrk="1" hangingPunct="1"/>
            <a:endParaRPr lang="ru-RU" sz="1300" dirty="0">
              <a:solidFill>
                <a:srgbClr val="009900"/>
              </a:solidFill>
            </a:endParaRPr>
          </a:p>
          <a:p>
            <a:pPr eaLnBrk="1" hangingPunct="1"/>
            <a:r>
              <a:rPr lang="ru-RU" sz="1300" dirty="0">
                <a:solidFill>
                  <a:srgbClr val="009900"/>
                </a:solidFill>
              </a:rPr>
              <a:t>04 июня</a:t>
            </a:r>
          </a:p>
          <a:p>
            <a:pPr eaLnBrk="1" hangingPunct="1"/>
            <a:endParaRPr lang="ru-RU" sz="1300" dirty="0">
              <a:solidFill>
                <a:srgbClr val="009900"/>
              </a:solidFill>
            </a:endParaRPr>
          </a:p>
          <a:p>
            <a:pPr eaLnBrk="1" hangingPunct="1"/>
            <a:endParaRPr lang="ru-RU" sz="1300" dirty="0">
              <a:solidFill>
                <a:srgbClr val="009900"/>
              </a:solidFill>
            </a:endParaRPr>
          </a:p>
          <a:p>
            <a:pPr eaLnBrk="1" hangingPunct="1"/>
            <a:r>
              <a:rPr lang="ru-RU" sz="1300" dirty="0">
                <a:solidFill>
                  <a:srgbClr val="009900"/>
                </a:solidFill>
              </a:rPr>
              <a:t>11 июня</a:t>
            </a:r>
          </a:p>
          <a:p>
            <a:pPr eaLnBrk="1" hangingPunct="1"/>
            <a:endParaRPr lang="ru-RU" sz="1300" dirty="0">
              <a:solidFill>
                <a:srgbClr val="009900"/>
              </a:solidFill>
            </a:endParaRPr>
          </a:p>
          <a:p>
            <a:pPr eaLnBrk="1" hangingPunct="1"/>
            <a:endParaRPr lang="ru-RU" sz="1300" dirty="0">
              <a:solidFill>
                <a:srgbClr val="009900"/>
              </a:solidFill>
            </a:endParaRPr>
          </a:p>
          <a:p>
            <a:pPr eaLnBrk="1" hangingPunct="1"/>
            <a:r>
              <a:rPr lang="ru-RU" sz="1300" dirty="0">
                <a:solidFill>
                  <a:srgbClr val="009900"/>
                </a:solidFill>
              </a:rPr>
              <a:t>16 июня</a:t>
            </a:r>
          </a:p>
        </p:txBody>
      </p:sp>
      <p:sp>
        <p:nvSpPr>
          <p:cNvPr id="53" name="TextBox 51"/>
          <p:cNvSpPr txBox="1">
            <a:spLocks noChangeArrowheads="1"/>
          </p:cNvSpPr>
          <p:nvPr/>
        </p:nvSpPr>
        <p:spPr bwMode="auto">
          <a:xfrm>
            <a:off x="8004799" y="2029687"/>
            <a:ext cx="1130750" cy="39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740" tIns="48870" rIns="97740" bIns="4887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ru-RU" sz="1300" dirty="0" smtClean="0">
                <a:solidFill>
                  <a:srgbClr val="009900"/>
                </a:solidFill>
              </a:rPr>
              <a:t>01 июня</a:t>
            </a:r>
          </a:p>
          <a:p>
            <a:pPr eaLnBrk="1" hangingPunct="1"/>
            <a:endParaRPr lang="ru-RU" sz="1300" dirty="0" smtClean="0">
              <a:solidFill>
                <a:srgbClr val="009900"/>
              </a:solidFill>
            </a:endParaRPr>
          </a:p>
          <a:p>
            <a:pPr eaLnBrk="1" hangingPunct="1"/>
            <a:endParaRPr lang="ru-RU" sz="800" dirty="0">
              <a:solidFill>
                <a:srgbClr val="009900"/>
              </a:solidFill>
            </a:endParaRPr>
          </a:p>
          <a:p>
            <a:pPr eaLnBrk="1" hangingPunct="1"/>
            <a:endParaRPr lang="ru-RU" sz="1300" dirty="0">
              <a:solidFill>
                <a:srgbClr val="009900"/>
              </a:solidFill>
            </a:endParaRPr>
          </a:p>
          <a:p>
            <a:pPr eaLnBrk="1" hangingPunct="1"/>
            <a:r>
              <a:rPr lang="ru-RU" sz="1300" dirty="0" smtClean="0">
                <a:solidFill>
                  <a:srgbClr val="009900"/>
                </a:solidFill>
              </a:rPr>
              <a:t>15 июня </a:t>
            </a:r>
            <a:endParaRPr lang="ru-RU" sz="1300" dirty="0">
              <a:solidFill>
                <a:srgbClr val="009900"/>
              </a:solidFill>
            </a:endParaRPr>
          </a:p>
          <a:p>
            <a:pPr eaLnBrk="1" hangingPunct="1"/>
            <a:endParaRPr lang="ru-RU" sz="1300" dirty="0">
              <a:solidFill>
                <a:srgbClr val="009900"/>
              </a:solidFill>
            </a:endParaRPr>
          </a:p>
          <a:p>
            <a:pPr eaLnBrk="1" hangingPunct="1"/>
            <a:endParaRPr lang="ru-RU" sz="1300" dirty="0">
              <a:solidFill>
                <a:srgbClr val="009900"/>
              </a:solidFill>
            </a:endParaRPr>
          </a:p>
          <a:p>
            <a:pPr eaLnBrk="1" hangingPunct="1"/>
            <a:endParaRPr lang="ru-RU" sz="1300" dirty="0">
              <a:solidFill>
                <a:srgbClr val="009900"/>
              </a:solidFill>
            </a:endParaRPr>
          </a:p>
          <a:p>
            <a:pPr eaLnBrk="1" hangingPunct="1"/>
            <a:r>
              <a:rPr lang="ru-RU" sz="1300" dirty="0">
                <a:solidFill>
                  <a:srgbClr val="009900"/>
                </a:solidFill>
              </a:rPr>
              <a:t>05 июня </a:t>
            </a:r>
          </a:p>
          <a:p>
            <a:pPr eaLnBrk="1" hangingPunct="1"/>
            <a:endParaRPr lang="ru-RU" sz="1300" dirty="0">
              <a:solidFill>
                <a:srgbClr val="009900"/>
              </a:solidFill>
            </a:endParaRPr>
          </a:p>
          <a:p>
            <a:pPr eaLnBrk="1" hangingPunct="1"/>
            <a:endParaRPr lang="ru-RU" sz="800" dirty="0">
              <a:solidFill>
                <a:srgbClr val="009900"/>
              </a:solidFill>
            </a:endParaRPr>
          </a:p>
          <a:p>
            <a:pPr eaLnBrk="1" hangingPunct="1"/>
            <a:endParaRPr lang="ru-RU" sz="1300" dirty="0">
              <a:solidFill>
                <a:srgbClr val="009900"/>
              </a:solidFill>
            </a:endParaRPr>
          </a:p>
          <a:p>
            <a:pPr eaLnBrk="1" hangingPunct="1"/>
            <a:endParaRPr lang="ru-RU" sz="1300" dirty="0">
              <a:solidFill>
                <a:srgbClr val="009900"/>
              </a:solidFill>
            </a:endParaRPr>
          </a:p>
          <a:p>
            <a:pPr eaLnBrk="1" hangingPunct="1"/>
            <a:r>
              <a:rPr lang="ru-RU" sz="1300" dirty="0">
                <a:solidFill>
                  <a:srgbClr val="009900"/>
                </a:solidFill>
              </a:rPr>
              <a:t>08 июня</a:t>
            </a:r>
          </a:p>
          <a:p>
            <a:pPr eaLnBrk="1" hangingPunct="1"/>
            <a:endParaRPr lang="ru-RU" sz="1300" dirty="0">
              <a:solidFill>
                <a:srgbClr val="009900"/>
              </a:solidFill>
            </a:endParaRPr>
          </a:p>
          <a:p>
            <a:pPr eaLnBrk="1" hangingPunct="1"/>
            <a:endParaRPr lang="ru-RU" sz="1300" dirty="0">
              <a:solidFill>
                <a:srgbClr val="009900"/>
              </a:solidFill>
            </a:endParaRPr>
          </a:p>
          <a:p>
            <a:pPr eaLnBrk="1" hangingPunct="1"/>
            <a:r>
              <a:rPr lang="ru-RU" sz="1300" dirty="0">
                <a:solidFill>
                  <a:srgbClr val="009900"/>
                </a:solidFill>
              </a:rPr>
              <a:t>15 июня</a:t>
            </a:r>
          </a:p>
          <a:p>
            <a:pPr eaLnBrk="1" hangingPunct="1"/>
            <a:endParaRPr lang="ru-RU" sz="1300" dirty="0">
              <a:solidFill>
                <a:srgbClr val="009900"/>
              </a:solidFill>
            </a:endParaRPr>
          </a:p>
          <a:p>
            <a:pPr eaLnBrk="1" hangingPunct="1"/>
            <a:endParaRPr lang="ru-RU" sz="1300" dirty="0">
              <a:solidFill>
                <a:srgbClr val="009900"/>
              </a:solidFill>
            </a:endParaRPr>
          </a:p>
          <a:p>
            <a:pPr eaLnBrk="1" hangingPunct="1"/>
            <a:r>
              <a:rPr lang="ru-RU" sz="1300" dirty="0">
                <a:solidFill>
                  <a:srgbClr val="009900"/>
                </a:solidFill>
              </a:rPr>
              <a:t>19 июня</a:t>
            </a:r>
          </a:p>
        </p:txBody>
      </p:sp>
      <p:sp>
        <p:nvSpPr>
          <p:cNvPr id="154" name="TextBox 2"/>
          <p:cNvSpPr txBox="1">
            <a:spLocks noChangeArrowheads="1"/>
          </p:cNvSpPr>
          <p:nvPr/>
        </p:nvSpPr>
        <p:spPr bwMode="auto">
          <a:xfrm>
            <a:off x="508454" y="1309615"/>
            <a:ext cx="1819879" cy="4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740" tIns="48870" rIns="97740" bIns="4887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sz="1200" b="1" dirty="0">
                <a:solidFill>
                  <a:srgbClr val="A6A6A6"/>
                </a:solidFill>
              </a:rPr>
              <a:t>СЗАО </a:t>
            </a:r>
            <a:r>
              <a:rPr lang="ru-RU" sz="1200" b="1" dirty="0" smtClean="0">
                <a:solidFill>
                  <a:srgbClr val="A6A6A6"/>
                </a:solidFill>
              </a:rPr>
              <a:t>М</a:t>
            </a:r>
          </a:p>
          <a:p>
            <a:pPr eaLnBrk="1" hangingPunct="1">
              <a:lnSpc>
                <a:spcPct val="150000"/>
              </a:lnSpc>
            </a:pPr>
            <a:r>
              <a:rPr lang="ru-RU" sz="1200" b="1" dirty="0">
                <a:solidFill>
                  <a:srgbClr val="A6A6A6"/>
                </a:solidFill>
              </a:rPr>
              <a:t>Ц</a:t>
            </a:r>
            <a:r>
              <a:rPr lang="ru-RU" sz="1200" b="1" dirty="0" smtClean="0">
                <a:solidFill>
                  <a:srgbClr val="A6A6A6"/>
                </a:solidFill>
              </a:rPr>
              <a:t>АО М</a:t>
            </a:r>
          </a:p>
          <a:p>
            <a:pPr eaLnBrk="1" hangingPunct="1">
              <a:lnSpc>
                <a:spcPct val="150000"/>
              </a:lnSpc>
            </a:pPr>
            <a:r>
              <a:rPr lang="ru-RU" sz="1200" b="1" dirty="0" smtClean="0">
                <a:solidFill>
                  <a:srgbClr val="A6A6A6"/>
                </a:solidFill>
              </a:rPr>
              <a:t>ЮЗАО 2М</a:t>
            </a:r>
            <a:endParaRPr lang="ru-RU" sz="1200" b="1" dirty="0">
              <a:solidFill>
                <a:srgbClr val="A6A6A6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ru-RU" sz="1200" b="1" dirty="0">
                <a:solidFill>
                  <a:srgbClr val="A6A6A6"/>
                </a:solidFill>
              </a:rPr>
              <a:t>САО М</a:t>
            </a:r>
          </a:p>
          <a:p>
            <a:pPr eaLnBrk="1" hangingPunct="1">
              <a:lnSpc>
                <a:spcPct val="150000"/>
              </a:lnSpc>
            </a:pPr>
            <a:r>
              <a:rPr lang="ru-RU" sz="1200" b="1" dirty="0">
                <a:solidFill>
                  <a:srgbClr val="A6A6A6"/>
                </a:solidFill>
              </a:rPr>
              <a:t>ЮВАО 2М</a:t>
            </a:r>
          </a:p>
          <a:p>
            <a:pPr eaLnBrk="1" hangingPunct="1">
              <a:lnSpc>
                <a:spcPct val="150000"/>
              </a:lnSpc>
            </a:pPr>
            <a:r>
              <a:rPr lang="ru-RU" sz="1200" b="1" dirty="0">
                <a:solidFill>
                  <a:srgbClr val="A6A6A6"/>
                </a:solidFill>
              </a:rPr>
              <a:t>Ю</a:t>
            </a:r>
            <a:r>
              <a:rPr lang="ru-RU" sz="1200" b="1" dirty="0" smtClean="0">
                <a:solidFill>
                  <a:srgbClr val="A6A6A6"/>
                </a:solidFill>
              </a:rPr>
              <a:t>АО </a:t>
            </a:r>
            <a:r>
              <a:rPr lang="ru-RU" sz="1200" b="1" dirty="0">
                <a:solidFill>
                  <a:srgbClr val="A6A6A6"/>
                </a:solidFill>
              </a:rPr>
              <a:t>М</a:t>
            </a:r>
          </a:p>
          <a:p>
            <a:pPr eaLnBrk="1" hangingPunct="1">
              <a:lnSpc>
                <a:spcPct val="150000"/>
              </a:lnSpc>
            </a:pPr>
            <a:r>
              <a:rPr lang="ru-RU" sz="1200" b="1" dirty="0">
                <a:solidFill>
                  <a:srgbClr val="A6A6A6"/>
                </a:solidFill>
              </a:rPr>
              <a:t>ЮАО Б</a:t>
            </a:r>
          </a:p>
          <a:p>
            <a:pPr eaLnBrk="1" hangingPunct="1">
              <a:lnSpc>
                <a:spcPct val="150000"/>
              </a:lnSpc>
            </a:pPr>
            <a:r>
              <a:rPr lang="ru-RU" sz="1200" b="1" dirty="0">
                <a:solidFill>
                  <a:srgbClr val="A6A6A6"/>
                </a:solidFill>
              </a:rPr>
              <a:t>ЦАО Б</a:t>
            </a:r>
          </a:p>
          <a:p>
            <a:pPr eaLnBrk="1" hangingPunct="1">
              <a:lnSpc>
                <a:spcPct val="150000"/>
              </a:lnSpc>
            </a:pPr>
            <a:r>
              <a:rPr lang="ru-RU" sz="1200" b="1" dirty="0">
                <a:solidFill>
                  <a:srgbClr val="A6A6A6"/>
                </a:solidFill>
              </a:rPr>
              <a:t>СВАО М</a:t>
            </a:r>
          </a:p>
          <a:p>
            <a:pPr eaLnBrk="1" hangingPunct="1">
              <a:lnSpc>
                <a:spcPct val="150000"/>
              </a:lnSpc>
            </a:pPr>
            <a:r>
              <a:rPr lang="ru-RU" sz="1200" b="1" dirty="0">
                <a:solidFill>
                  <a:srgbClr val="A6A6A6"/>
                </a:solidFill>
              </a:rPr>
              <a:t>ЗАО М</a:t>
            </a:r>
          </a:p>
          <a:p>
            <a:pPr eaLnBrk="1" hangingPunct="1">
              <a:lnSpc>
                <a:spcPct val="150000"/>
              </a:lnSpc>
            </a:pPr>
            <a:r>
              <a:rPr lang="ru-RU" sz="1200" b="1" dirty="0">
                <a:solidFill>
                  <a:srgbClr val="A6A6A6"/>
                </a:solidFill>
              </a:rPr>
              <a:t>СЗАО Б</a:t>
            </a:r>
          </a:p>
          <a:p>
            <a:pPr eaLnBrk="1" hangingPunct="1">
              <a:lnSpc>
                <a:spcPct val="150000"/>
              </a:lnSpc>
            </a:pPr>
            <a:r>
              <a:rPr lang="ru-RU" sz="1200" b="1" dirty="0">
                <a:solidFill>
                  <a:srgbClr val="A6A6A6"/>
                </a:solidFill>
              </a:rPr>
              <a:t>СВАО (10 лотов)</a:t>
            </a:r>
          </a:p>
          <a:p>
            <a:pPr eaLnBrk="1" hangingPunct="1">
              <a:lnSpc>
                <a:spcPct val="150000"/>
              </a:lnSpc>
            </a:pPr>
            <a:r>
              <a:rPr lang="ru-RU" sz="1200" b="1" dirty="0">
                <a:solidFill>
                  <a:srgbClr val="A6A6A6"/>
                </a:solidFill>
              </a:rPr>
              <a:t>ВАО (8 лотов)</a:t>
            </a:r>
          </a:p>
          <a:p>
            <a:pPr eaLnBrk="1" hangingPunct="1">
              <a:lnSpc>
                <a:spcPct val="150000"/>
              </a:lnSpc>
            </a:pPr>
            <a:r>
              <a:rPr lang="ru-RU" sz="1200" b="1" dirty="0">
                <a:solidFill>
                  <a:srgbClr val="A6A6A6"/>
                </a:solidFill>
              </a:rPr>
              <a:t>САО (8 лотов)</a:t>
            </a:r>
          </a:p>
          <a:p>
            <a:pPr eaLnBrk="1" hangingPunct="1">
              <a:lnSpc>
                <a:spcPct val="150000"/>
              </a:lnSpc>
            </a:pPr>
            <a:r>
              <a:rPr lang="ru-RU" sz="1200" b="1" dirty="0">
                <a:solidFill>
                  <a:srgbClr val="A6A6A6"/>
                </a:solidFill>
              </a:rPr>
              <a:t>ЮВАО (9 лотов)</a:t>
            </a:r>
          </a:p>
          <a:p>
            <a:pPr eaLnBrk="1" hangingPunct="1">
              <a:lnSpc>
                <a:spcPct val="150000"/>
              </a:lnSpc>
            </a:pPr>
            <a:r>
              <a:rPr lang="ru-RU" sz="1200" b="1" dirty="0">
                <a:solidFill>
                  <a:srgbClr val="A6A6A6"/>
                </a:solidFill>
              </a:rPr>
              <a:t>ЗАО (8 лотов)</a:t>
            </a:r>
          </a:p>
          <a:p>
            <a:pPr eaLnBrk="1" hangingPunct="1">
              <a:lnSpc>
                <a:spcPct val="150000"/>
              </a:lnSpc>
            </a:pPr>
            <a:r>
              <a:rPr lang="ru-RU" sz="1200" b="1" dirty="0">
                <a:solidFill>
                  <a:srgbClr val="A6A6A6"/>
                </a:solidFill>
              </a:rPr>
              <a:t>ЮЗАО (9 лотов)</a:t>
            </a:r>
          </a:p>
        </p:txBody>
      </p:sp>
      <p:sp>
        <p:nvSpPr>
          <p:cNvPr id="155" name="Прямоугольник 154"/>
          <p:cNvSpPr/>
          <p:nvPr/>
        </p:nvSpPr>
        <p:spPr>
          <a:xfrm>
            <a:off x="493147" y="194437"/>
            <a:ext cx="783473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rgbClr val="D62828"/>
                </a:solidFill>
                <a:latin typeface="FuturaDemiC"/>
                <a:ea typeface="FuturaDemiC"/>
                <a:cs typeface="FuturaDemiC"/>
              </a:rPr>
              <a:t>График размещения лотов (63), заключения контрактов</a:t>
            </a:r>
            <a:endParaRPr lang="ru-RU" sz="2100" b="1" dirty="0"/>
          </a:p>
        </p:txBody>
      </p:sp>
      <p:sp>
        <p:nvSpPr>
          <p:cNvPr id="58" name="Freeform 8"/>
          <p:cNvSpPr>
            <a:spLocks/>
          </p:cNvSpPr>
          <p:nvPr/>
        </p:nvSpPr>
        <p:spPr bwMode="gray">
          <a:xfrm>
            <a:off x="3994330" y="2078977"/>
            <a:ext cx="189479" cy="170788"/>
          </a:xfrm>
          <a:custGeom>
            <a:avLst/>
            <a:gdLst>
              <a:gd name="T0" fmla="*/ 2147483646 w 363"/>
              <a:gd name="T1" fmla="*/ 2147483646 h 361"/>
              <a:gd name="T2" fmla="*/ 2147483646 w 363"/>
              <a:gd name="T3" fmla="*/ 2147483646 h 361"/>
              <a:gd name="T4" fmla="*/ 2147483646 w 363"/>
              <a:gd name="T5" fmla="*/ 2147483646 h 361"/>
              <a:gd name="T6" fmla="*/ 2147483646 w 363"/>
              <a:gd name="T7" fmla="*/ 2147483646 h 361"/>
              <a:gd name="T8" fmla="*/ 2147483646 w 363"/>
              <a:gd name="T9" fmla="*/ 0 h 361"/>
              <a:gd name="T10" fmla="*/ 2147483646 w 363"/>
              <a:gd name="T11" fmla="*/ 2147483646 h 361"/>
              <a:gd name="T12" fmla="*/ 2147483646 w 363"/>
              <a:gd name="T13" fmla="*/ 2147483646 h 361"/>
              <a:gd name="T14" fmla="*/ 2147483646 w 363"/>
              <a:gd name="T15" fmla="*/ 2147483646 h 3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63" h="361">
                <a:moveTo>
                  <a:pt x="8" y="206"/>
                </a:moveTo>
                <a:cubicBezTo>
                  <a:pt x="61" y="246"/>
                  <a:pt x="67" y="329"/>
                  <a:pt x="89" y="345"/>
                </a:cubicBezTo>
                <a:cubicBezTo>
                  <a:pt x="111" y="361"/>
                  <a:pt x="124" y="334"/>
                  <a:pt x="138" y="303"/>
                </a:cubicBezTo>
                <a:cubicBezTo>
                  <a:pt x="212" y="147"/>
                  <a:pt x="327" y="62"/>
                  <a:pt x="363" y="12"/>
                </a:cubicBezTo>
                <a:cubicBezTo>
                  <a:pt x="363" y="12"/>
                  <a:pt x="354" y="0"/>
                  <a:pt x="354" y="0"/>
                </a:cubicBezTo>
                <a:cubicBezTo>
                  <a:pt x="186" y="105"/>
                  <a:pt x="128" y="254"/>
                  <a:pt x="108" y="252"/>
                </a:cubicBezTo>
                <a:cubicBezTo>
                  <a:pt x="88" y="250"/>
                  <a:pt x="83" y="188"/>
                  <a:pt x="66" y="180"/>
                </a:cubicBezTo>
                <a:cubicBezTo>
                  <a:pt x="49" y="172"/>
                  <a:pt x="0" y="201"/>
                  <a:pt x="8" y="206"/>
                </a:cubicBezTo>
                <a:close/>
              </a:path>
            </a:pathLst>
          </a:custGeom>
          <a:solidFill>
            <a:srgbClr val="00B050"/>
          </a:solidFill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7740" tIns="48870" rIns="97740" bIns="4887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387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" name="Object 14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89552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1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en-US" sz="110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6" name="Прямоугольник 62"/>
          <p:cNvSpPr>
            <a:spLocks/>
          </p:cNvSpPr>
          <p:nvPr/>
        </p:nvSpPr>
        <p:spPr bwMode="auto">
          <a:xfrm>
            <a:off x="158750" y="1500641"/>
            <a:ext cx="682625" cy="422275"/>
          </a:xfrm>
          <a:custGeom>
            <a:avLst/>
            <a:gdLst>
              <a:gd name="T0" fmla="*/ 0 w 1218248"/>
              <a:gd name="T1" fmla="*/ 0 h 561039"/>
              <a:gd name="T2" fmla="*/ 894399 w 1218248"/>
              <a:gd name="T3" fmla="*/ 0 h 561039"/>
              <a:gd name="T4" fmla="*/ 1218248 w 1218248"/>
              <a:gd name="T5" fmla="*/ 306705 h 561039"/>
              <a:gd name="T6" fmla="*/ 1218248 w 1218248"/>
              <a:gd name="T7" fmla="*/ 306706 h 561039"/>
              <a:gd name="T8" fmla="*/ 973802 w 1218248"/>
              <a:gd name="T9" fmla="*/ 561039 h 561039"/>
              <a:gd name="T10" fmla="*/ 596059 w 1218248"/>
              <a:gd name="T11" fmla="*/ 561039 h 561039"/>
              <a:gd name="T12" fmla="*/ 0 w 1218248"/>
              <a:gd name="T13" fmla="*/ 0 h 561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8248" h="561039">
                <a:moveTo>
                  <a:pt x="0" y="0"/>
                </a:moveTo>
                <a:lnTo>
                  <a:pt x="894399" y="0"/>
                </a:lnTo>
                <a:lnTo>
                  <a:pt x="1218248" y="306705"/>
                </a:lnTo>
                <a:lnTo>
                  <a:pt x="1218248" y="306706"/>
                </a:lnTo>
                <a:lnTo>
                  <a:pt x="973802" y="561039"/>
                </a:lnTo>
                <a:lnTo>
                  <a:pt x="596059" y="561039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A82020"/>
              </a:gs>
              <a:gs pos="100000">
                <a:srgbClr val="D62828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17525" y="1503816"/>
            <a:ext cx="9213215" cy="4693784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264476" y="5024609"/>
            <a:ext cx="3679649" cy="94185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74106" y="3240059"/>
            <a:ext cx="3788716" cy="12476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242" y="234863"/>
            <a:ext cx="8655521" cy="646331"/>
          </a:xfrm>
          <a:ln w="3175">
            <a:miter lim="400000"/>
          </a:ln>
        </p:spPr>
        <p:txBody>
          <a:bodyPr wrap="square" lIns="0" tIns="0" rIns="0" bIns="0" anchor="t" anchorCtr="0">
            <a:spAutoFit/>
          </a:bodyPr>
          <a:lstStyle/>
          <a:p>
            <a:r>
              <a:rPr lang="ru-RU" dirty="0"/>
              <a:t>Более 2 </a:t>
            </a:r>
            <a:r>
              <a:rPr lang="ru-RU" dirty="0" smtClean="0"/>
              <a:t>млрд. </a:t>
            </a:r>
            <a:r>
              <a:rPr lang="ru-RU" dirty="0"/>
              <a:t>пассажиров ежегодно пользуется </a:t>
            </a:r>
            <a:br>
              <a:rPr lang="ru-RU" dirty="0"/>
            </a:br>
            <a:r>
              <a:rPr lang="ru-RU" dirty="0"/>
              <a:t>наземным городским транспортом</a:t>
            </a:r>
            <a:endParaRPr lang="en-US" dirty="0"/>
          </a:p>
        </p:txBody>
      </p:sp>
      <p:sp>
        <p:nvSpPr>
          <p:cNvPr id="39" name="Rectangle 12"/>
          <p:cNvSpPr txBox="1"/>
          <p:nvPr/>
        </p:nvSpPr>
        <p:spPr>
          <a:xfrm>
            <a:off x="3561233" y="5102423"/>
            <a:ext cx="106885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57008" eaLnBrk="1" hangingPunct="1">
              <a:buClr>
                <a:schemeClr val="tx2"/>
              </a:buClr>
              <a:defRPr baseline="0">
                <a:solidFill>
                  <a:srgbClr val="000000"/>
                </a:solidFill>
                <a:latin typeface="+mn-lt"/>
              </a:defRPr>
            </a:lvl1pPr>
            <a:lvl2pPr marL="207013" lvl="1" indent="-205317" defTabSz="957008" eaLnBrk="1" hangingPunct="1">
              <a:buClr>
                <a:srgbClr val="000000"/>
              </a:buClr>
              <a:buSzPct val="125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2pPr>
            <a:lvl3pPr marL="488685" lvl="2" indent="-279976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3pPr>
            <a:lvl4pPr marL="656671" lvl="3" indent="-166288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4pPr>
            <a:lvl5pPr marL="801443" lvl="4" indent="-139140" defTabSz="957008" eaLnBrk="1" hangingPunct="1">
              <a:buClr>
                <a:srgbClr val="000000"/>
              </a:buClr>
              <a:buSzPct val="89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5pPr>
            <a:lvl6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0,56</a:t>
            </a:r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1" name="Rectangle 12"/>
          <p:cNvSpPr txBox="1"/>
          <p:nvPr/>
        </p:nvSpPr>
        <p:spPr>
          <a:xfrm>
            <a:off x="8300480" y="1902023"/>
            <a:ext cx="106885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57008" eaLnBrk="1" hangingPunct="1">
              <a:buClr>
                <a:schemeClr val="tx2"/>
              </a:buClr>
              <a:defRPr baseline="0">
                <a:solidFill>
                  <a:srgbClr val="000000"/>
                </a:solidFill>
                <a:latin typeface="+mn-lt"/>
              </a:defRPr>
            </a:lvl1pPr>
            <a:lvl2pPr marL="207013" lvl="1" indent="-205317" defTabSz="957008" eaLnBrk="1" hangingPunct="1">
              <a:buClr>
                <a:srgbClr val="000000"/>
              </a:buClr>
              <a:buSzPct val="125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2pPr>
            <a:lvl3pPr marL="488685" lvl="2" indent="-279976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3pPr>
            <a:lvl4pPr marL="656671" lvl="3" indent="-166288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4pPr>
            <a:lvl5pPr marL="801443" lvl="4" indent="-139140" defTabSz="957008" eaLnBrk="1" hangingPunct="1">
              <a:buClr>
                <a:srgbClr val="000000"/>
              </a:buClr>
              <a:buSzPct val="89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5pPr>
            <a:lvl6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1,07</a:t>
            </a:r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2" name="Rectangle 12"/>
          <p:cNvSpPr txBox="1"/>
          <p:nvPr/>
        </p:nvSpPr>
        <p:spPr>
          <a:xfrm>
            <a:off x="7816727" y="2987873"/>
            <a:ext cx="106885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57008" eaLnBrk="1" hangingPunct="1">
              <a:buClr>
                <a:schemeClr val="tx2"/>
              </a:buClr>
              <a:defRPr baseline="0">
                <a:solidFill>
                  <a:srgbClr val="000000"/>
                </a:solidFill>
                <a:latin typeface="+mn-lt"/>
              </a:defRPr>
            </a:lvl1pPr>
            <a:lvl2pPr marL="207013" lvl="1" indent="-205317" defTabSz="957008" eaLnBrk="1" hangingPunct="1">
              <a:buClr>
                <a:srgbClr val="000000"/>
              </a:buClr>
              <a:buSzPct val="125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2pPr>
            <a:lvl3pPr marL="488685" lvl="2" indent="-279976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3pPr>
            <a:lvl4pPr marL="656671" lvl="3" indent="-166288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4pPr>
            <a:lvl5pPr marL="801443" lvl="4" indent="-139140" defTabSz="957008" eaLnBrk="1" hangingPunct="1">
              <a:buClr>
                <a:srgbClr val="000000"/>
              </a:buClr>
              <a:buSzPct val="89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5pPr>
            <a:lvl6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0,32</a:t>
            </a:r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3" name="Rectangle 12"/>
          <p:cNvSpPr txBox="1"/>
          <p:nvPr/>
        </p:nvSpPr>
        <p:spPr>
          <a:xfrm>
            <a:off x="7701522" y="4108294"/>
            <a:ext cx="106885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57008" eaLnBrk="1" hangingPunct="1">
              <a:buClr>
                <a:schemeClr val="tx2"/>
              </a:buClr>
              <a:defRPr baseline="0">
                <a:solidFill>
                  <a:srgbClr val="000000"/>
                </a:solidFill>
                <a:latin typeface="+mn-lt"/>
              </a:defRPr>
            </a:lvl1pPr>
            <a:lvl2pPr marL="207013" lvl="1" indent="-205317" defTabSz="957008" eaLnBrk="1" hangingPunct="1">
              <a:buClr>
                <a:srgbClr val="000000"/>
              </a:buClr>
              <a:buSzPct val="125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2pPr>
            <a:lvl3pPr marL="488685" lvl="2" indent="-279976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3pPr>
            <a:lvl4pPr marL="656671" lvl="3" indent="-166288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4pPr>
            <a:lvl5pPr marL="801443" lvl="4" indent="-139140" defTabSz="957008" eaLnBrk="1" hangingPunct="1">
              <a:buClr>
                <a:srgbClr val="000000"/>
              </a:buClr>
              <a:buSzPct val="89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5pPr>
            <a:lvl6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0,20</a:t>
            </a:r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4" name="Rectangle 12"/>
          <p:cNvSpPr txBox="1"/>
          <p:nvPr/>
        </p:nvSpPr>
        <p:spPr>
          <a:xfrm>
            <a:off x="7875267" y="5222133"/>
            <a:ext cx="106885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57008" eaLnBrk="1" hangingPunct="1">
              <a:buClr>
                <a:schemeClr val="tx2"/>
              </a:buClr>
              <a:defRPr baseline="0">
                <a:solidFill>
                  <a:srgbClr val="000000"/>
                </a:solidFill>
                <a:latin typeface="+mn-lt"/>
              </a:defRPr>
            </a:lvl1pPr>
            <a:lvl2pPr marL="207013" lvl="1" indent="-205317" defTabSz="957008" eaLnBrk="1" hangingPunct="1">
              <a:buClr>
                <a:srgbClr val="000000"/>
              </a:buClr>
              <a:buSzPct val="125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2pPr>
            <a:lvl3pPr marL="488685" lvl="2" indent="-279976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3pPr>
            <a:lvl4pPr marL="656671" lvl="3" indent="-166288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4pPr>
            <a:lvl5pPr marL="801443" lvl="4" indent="-139140" defTabSz="957008" eaLnBrk="1" hangingPunct="1">
              <a:buClr>
                <a:srgbClr val="000000"/>
              </a:buClr>
              <a:buSzPct val="89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5pPr>
            <a:lvl6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3600" dirty="0" smtClean="0">
                <a:solidFill>
                  <a:schemeClr val="accent4"/>
                </a:solidFill>
              </a:rPr>
              <a:t>0,45</a:t>
            </a:r>
            <a:endParaRPr lang="en-US" sz="3600" dirty="0">
              <a:solidFill>
                <a:schemeClr val="accent4"/>
              </a:solidFill>
            </a:endParaRPr>
          </a:p>
        </p:txBody>
      </p:sp>
      <p:pic>
        <p:nvPicPr>
          <p:cNvPr id="45121" name="Picture 65" descr="C:\Users\Natalya Trembovetska\Desktop\метро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0200" y="2079625"/>
            <a:ext cx="551128" cy="50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125" name="Picture 69" descr="C:\Users\Natalya Trembovetska\Desktop\автобус.png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7165" y="3713968"/>
            <a:ext cx="558276" cy="29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129" name="Picture 73" descr="C:\Users\Natalya Trembovetska\Desktop\пригородное жд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7755" y="5075313"/>
            <a:ext cx="398474" cy="5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130" name="Picture 74" descr="C:\Users\Natalya Trembovetska\Desktop\автобус сер.png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9149" y="2097048"/>
            <a:ext cx="519334" cy="27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134" name="Picture 78" descr="C:\Users\Natalya Trembovetska\Desktop\троллейбус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9149" y="3110521"/>
            <a:ext cx="519334" cy="38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138" name="Picture 82" descr="C:\Users\Natalya Trembovetska\Desktop\трамвай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1140" y="4144241"/>
            <a:ext cx="555352" cy="39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142" name="Picture 86" descr="C:\Users\Natalya Trembovetska\Desktop\маршрутка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48915" y="5360447"/>
            <a:ext cx="520944" cy="28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12"/>
          <p:cNvSpPr txBox="1"/>
          <p:nvPr/>
        </p:nvSpPr>
        <p:spPr>
          <a:xfrm>
            <a:off x="1001242" y="2209025"/>
            <a:ext cx="82755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marL="1587" lvl="1" indent="0">
              <a:spcAft>
                <a:spcPts val="0"/>
              </a:spcAft>
              <a:buNone/>
            </a:pP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Метро</a:t>
            </a:r>
          </a:p>
        </p:txBody>
      </p:sp>
      <p:sp>
        <p:nvSpPr>
          <p:cNvPr id="65" name="Rectangle 12"/>
          <p:cNvSpPr txBox="1"/>
          <p:nvPr/>
        </p:nvSpPr>
        <p:spPr>
          <a:xfrm>
            <a:off x="1001242" y="3568424"/>
            <a:ext cx="112958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marL="1587" lvl="1" indent="0">
              <a:spcAft>
                <a:spcPts val="0"/>
              </a:spcAft>
              <a:buNone/>
            </a:pPr>
            <a:r>
              <a:rPr lang="ru-RU" b="1" dirty="0">
                <a:solidFill>
                  <a:schemeClr val="accent4"/>
                </a:solidFill>
              </a:rPr>
              <a:t>Наземный </a:t>
            </a:r>
            <a:r>
              <a:rPr lang="ru-RU" b="1" dirty="0" smtClean="0">
                <a:solidFill>
                  <a:schemeClr val="accent4"/>
                </a:solidFill>
              </a:rPr>
              <a:t>транспорт</a:t>
            </a: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66" name="Rectangle 12"/>
          <p:cNvSpPr txBox="1"/>
          <p:nvPr/>
        </p:nvSpPr>
        <p:spPr>
          <a:xfrm>
            <a:off x="1001242" y="5050009"/>
            <a:ext cx="136815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marL="1587" lvl="1" indent="0">
              <a:spcAft>
                <a:spcPts val="0"/>
              </a:spcAft>
              <a:buNone/>
            </a:pP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Пригородное ж/д</a:t>
            </a:r>
          </a:p>
        </p:txBody>
      </p:sp>
      <p:sp>
        <p:nvSpPr>
          <p:cNvPr id="67" name="Rectangle 12"/>
          <p:cNvSpPr txBox="1"/>
          <p:nvPr/>
        </p:nvSpPr>
        <p:spPr>
          <a:xfrm>
            <a:off x="5324968" y="2079625"/>
            <a:ext cx="133267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marL="1587" lvl="1" indent="0">
              <a:spcAft>
                <a:spcPts val="0"/>
              </a:spcAft>
              <a:buNone/>
            </a:pP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Автобус</a:t>
            </a:r>
          </a:p>
        </p:txBody>
      </p:sp>
      <p:sp>
        <p:nvSpPr>
          <p:cNvPr id="68" name="Rectangle 12"/>
          <p:cNvSpPr txBox="1"/>
          <p:nvPr/>
        </p:nvSpPr>
        <p:spPr>
          <a:xfrm>
            <a:off x="5324968" y="3186826"/>
            <a:ext cx="133267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marL="1587" lvl="1" indent="0">
              <a:spcAft>
                <a:spcPts val="0"/>
              </a:spcAft>
              <a:buNone/>
            </a:pP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Троллейбус</a:t>
            </a:r>
          </a:p>
        </p:txBody>
      </p:sp>
      <p:sp>
        <p:nvSpPr>
          <p:cNvPr id="69" name="Rectangle 12"/>
          <p:cNvSpPr txBox="1"/>
          <p:nvPr/>
        </p:nvSpPr>
        <p:spPr>
          <a:xfrm>
            <a:off x="5324968" y="4266326"/>
            <a:ext cx="133267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marL="1587" lvl="1" indent="0">
              <a:spcAft>
                <a:spcPts val="0"/>
              </a:spcAft>
              <a:buNone/>
            </a:pP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Трамвай </a:t>
            </a:r>
          </a:p>
        </p:txBody>
      </p:sp>
      <p:sp>
        <p:nvSpPr>
          <p:cNvPr id="70" name="Rectangle 12"/>
          <p:cNvSpPr txBox="1"/>
          <p:nvPr/>
        </p:nvSpPr>
        <p:spPr>
          <a:xfrm>
            <a:off x="5324968" y="5131457"/>
            <a:ext cx="133267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marL="1587" lvl="1" indent="0">
              <a:spcAft>
                <a:spcPts val="0"/>
              </a:spcAft>
              <a:buNone/>
            </a:pPr>
            <a:r>
              <a:rPr lang="ru-RU" b="1" dirty="0">
                <a:solidFill>
                  <a:schemeClr val="accent4"/>
                </a:solidFill>
              </a:rPr>
              <a:t>Частные </a:t>
            </a:r>
            <a:r>
              <a:rPr lang="ru-RU" b="1" dirty="0" smtClean="0">
                <a:solidFill>
                  <a:schemeClr val="accent4"/>
                </a:solidFill>
              </a:rPr>
              <a:t>перевозчики</a:t>
            </a: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77" name="Стрелка вправо 59"/>
          <p:cNvSpPr>
            <a:spLocks/>
          </p:cNvSpPr>
          <p:nvPr/>
        </p:nvSpPr>
        <p:spPr bwMode="auto">
          <a:xfrm>
            <a:off x="158750" y="1100591"/>
            <a:ext cx="1060450" cy="403225"/>
          </a:xfrm>
          <a:custGeom>
            <a:avLst/>
            <a:gdLst>
              <a:gd name="T0" fmla="*/ 1055 w 1055"/>
              <a:gd name="T1" fmla="*/ 290 h 290"/>
              <a:gd name="T2" fmla="*/ 0 w 1055"/>
              <a:gd name="T3" fmla="*/ 290 h 290"/>
              <a:gd name="T4" fmla="*/ 0 w 1055"/>
              <a:gd name="T5" fmla="*/ 290 h 290"/>
              <a:gd name="T6" fmla="*/ 357 w 1055"/>
              <a:gd name="T7" fmla="*/ 0 h 290"/>
              <a:gd name="T8" fmla="*/ 1055 w 1055"/>
              <a:gd name="T9" fmla="*/ 0 h 290"/>
              <a:gd name="T10" fmla="*/ 1055 w 1055"/>
              <a:gd name="T11" fmla="*/ 29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55" h="290">
                <a:moveTo>
                  <a:pt x="1055" y="290"/>
                </a:moveTo>
                <a:lnTo>
                  <a:pt x="0" y="290"/>
                </a:lnTo>
                <a:lnTo>
                  <a:pt x="0" y="290"/>
                </a:lnTo>
                <a:lnTo>
                  <a:pt x="357" y="0"/>
                </a:lnTo>
                <a:lnTo>
                  <a:pt x="1055" y="0"/>
                </a:lnTo>
                <a:lnTo>
                  <a:pt x="1055" y="290"/>
                </a:lnTo>
                <a:close/>
              </a:path>
            </a:pathLst>
          </a:custGeom>
          <a:solidFill>
            <a:srgbClr val="CF2727"/>
          </a:solidFill>
          <a:ln>
            <a:noFill/>
          </a:ln>
          <a:effectLst/>
          <a:ex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8" name="AutoShape 35"/>
          <p:cNvSpPr>
            <a:spLocks noChangeArrowheads="1"/>
          </p:cNvSpPr>
          <p:nvPr/>
        </p:nvSpPr>
        <p:spPr bwMode="auto">
          <a:xfrm>
            <a:off x="517525" y="1100591"/>
            <a:ext cx="5352052" cy="403225"/>
          </a:xfrm>
          <a:prstGeom prst="homePlate">
            <a:avLst>
              <a:gd name="adj" fmla="val 21716"/>
            </a:avLst>
          </a:prstGeom>
          <a:gradFill rotWithShape="1">
            <a:gsLst>
              <a:gs pos="0">
                <a:srgbClr val="C00000"/>
              </a:gs>
              <a:gs pos="50000">
                <a:srgbClr val="D62828"/>
              </a:gs>
              <a:gs pos="100000">
                <a:srgbClr val="CF2727"/>
              </a:gs>
            </a:gsLst>
            <a:lin ang="10800000" scaled="1"/>
          </a:gra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Количество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пассажиров в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году,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млрд. чел</a:t>
            </a:r>
          </a:p>
        </p:txBody>
      </p:sp>
      <p:graphicFrame>
        <p:nvGraphicFramePr>
          <p:cNvPr id="80" name="Object 79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32330847"/>
              </p:ext>
            </p:extLst>
          </p:nvPr>
        </p:nvGraphicFramePr>
        <p:xfrm>
          <a:off x="3048000" y="1524001"/>
          <a:ext cx="1866810" cy="4648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2" name="Chart" r:id="rId16" imgW="1866911" imgH="4648256" progId="MSGraph.Chart.8">
                  <p:embed followColorScheme="full"/>
                </p:oleObj>
              </mc:Choice>
              <mc:Fallback>
                <p:oleObj name="Chart" r:id="rId16" imgW="1866911" imgH="4648256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524001"/>
                        <a:ext cx="1866810" cy="46481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80"/>
          <p:cNvGraphicFramePr>
            <a:graphicFrameLocks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91811020"/>
              </p:ext>
            </p:extLst>
          </p:nvPr>
        </p:nvGraphicFramePr>
        <p:xfrm>
          <a:off x="7327900" y="1574801"/>
          <a:ext cx="2260651" cy="4546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38" name="Rectangle 12"/>
          <p:cNvSpPr txBox="1"/>
          <p:nvPr/>
        </p:nvSpPr>
        <p:spPr>
          <a:xfrm>
            <a:off x="3307556" y="3580010"/>
            <a:ext cx="106885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57008" eaLnBrk="1" hangingPunct="1">
              <a:buClr>
                <a:schemeClr val="tx2"/>
              </a:buClr>
              <a:defRPr baseline="0">
                <a:solidFill>
                  <a:srgbClr val="000000"/>
                </a:solidFill>
                <a:latin typeface="+mn-lt"/>
              </a:defRPr>
            </a:lvl1pPr>
            <a:lvl2pPr marL="207013" lvl="1" indent="-205317" defTabSz="957008" eaLnBrk="1" hangingPunct="1">
              <a:buClr>
                <a:srgbClr val="000000"/>
              </a:buClr>
              <a:buSzPct val="125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2pPr>
            <a:lvl3pPr marL="488685" lvl="2" indent="-279976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3pPr>
            <a:lvl4pPr marL="656671" lvl="3" indent="-166288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4pPr>
            <a:lvl5pPr marL="801443" lvl="4" indent="-139140" defTabSz="957008" eaLnBrk="1" hangingPunct="1">
              <a:buClr>
                <a:srgbClr val="000000"/>
              </a:buClr>
              <a:buSzPct val="89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5pPr>
            <a:lvl6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2,</a:t>
            </a:r>
            <a:r>
              <a:rPr lang="ru-RU" sz="3600" dirty="0">
                <a:solidFill>
                  <a:schemeClr val="bg1"/>
                </a:solidFill>
              </a:rPr>
              <a:t>2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2" name="Rectangle 12"/>
          <p:cNvSpPr txBox="1"/>
          <p:nvPr/>
        </p:nvSpPr>
        <p:spPr>
          <a:xfrm>
            <a:off x="3421621" y="2092325"/>
            <a:ext cx="106885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57008" eaLnBrk="1" hangingPunct="1">
              <a:buClr>
                <a:schemeClr val="tx2"/>
              </a:buClr>
              <a:defRPr baseline="0">
                <a:solidFill>
                  <a:srgbClr val="000000"/>
                </a:solidFill>
                <a:latin typeface="+mn-lt"/>
              </a:defRPr>
            </a:lvl1pPr>
            <a:lvl2pPr marL="207013" lvl="1" indent="-205317" defTabSz="957008" eaLnBrk="1" hangingPunct="1">
              <a:buClr>
                <a:srgbClr val="000000"/>
              </a:buClr>
              <a:buSzPct val="125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2pPr>
            <a:lvl3pPr marL="488685" lvl="2" indent="-279976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3pPr>
            <a:lvl4pPr marL="656671" lvl="3" indent="-166288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4pPr>
            <a:lvl5pPr marL="801443" lvl="4" indent="-139140" defTabSz="957008" eaLnBrk="1" hangingPunct="1">
              <a:buClr>
                <a:srgbClr val="000000"/>
              </a:buClr>
              <a:buSzPct val="89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5pPr>
            <a:lvl6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2,</a:t>
            </a:r>
            <a:r>
              <a:rPr lang="ru-RU" sz="3600" dirty="0" smtClean="0">
                <a:solidFill>
                  <a:schemeClr val="bg1"/>
                </a:solidFill>
              </a:rPr>
              <a:t>5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20819" y="1879569"/>
            <a:ext cx="144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1,11</a:t>
            </a: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30190" y="2985302"/>
            <a:ext cx="144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0,31</a:t>
            </a: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701522" y="4068000"/>
            <a:ext cx="144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0,22</a:t>
            </a: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55966" y="5199230"/>
            <a:ext cx="144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0,56</a:t>
            </a: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0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587128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6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402" y="234863"/>
            <a:ext cx="9229197" cy="646331"/>
          </a:xfrm>
        </p:spPr>
        <p:txBody>
          <a:bodyPr/>
          <a:lstStyle/>
          <a:p>
            <a:r>
              <a:rPr lang="ru-RU" dirty="0" err="1" smtClean="0"/>
              <a:t>ДТиРДТИ</a:t>
            </a:r>
            <a:r>
              <a:rPr lang="ru-RU" dirty="0" smtClean="0"/>
              <a:t> развивает все виды наземного городского транспорта, в том числе и перевозки, осуществляемые частными перевозчиками</a:t>
            </a:r>
            <a:endParaRPr lang="en-US" dirty="0"/>
          </a:p>
        </p:txBody>
      </p:sp>
      <p:pic>
        <p:nvPicPr>
          <p:cNvPr id="63491" name="Picture 3" descr="C:\Users\Natalya Trembovetska\Desktop\WRM\слайд 3 маршрутка.jpg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485" y="1712913"/>
            <a:ext cx="4559300" cy="3419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4"/>
          <p:cNvSpPr txBox="1"/>
          <p:nvPr/>
        </p:nvSpPr>
        <p:spPr>
          <a:xfrm>
            <a:off x="338402" y="1012677"/>
            <a:ext cx="2179868" cy="2441724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57008" eaLnBrk="1" hangingPunct="1">
              <a:buClr>
                <a:schemeClr val="tx2"/>
              </a:buClr>
              <a:defRPr baseline="0">
                <a:solidFill>
                  <a:srgbClr val="000000"/>
                </a:solidFill>
                <a:latin typeface="+mn-lt"/>
              </a:defRPr>
            </a:lvl1pPr>
            <a:lvl2pPr marL="207013" lvl="1" indent="-205317" defTabSz="957008" eaLnBrk="1" hangingPunct="1">
              <a:buClr>
                <a:srgbClr val="000000"/>
              </a:buClr>
              <a:buSzPct val="125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2pPr>
            <a:lvl3pPr marL="488685" lvl="2" indent="-279976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3pPr>
            <a:lvl4pPr marL="656671" lvl="3" indent="-166288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4pPr>
            <a:lvl5pPr marL="801443" lvl="4" indent="-139140" defTabSz="957008" eaLnBrk="1" hangingPunct="1">
              <a:buClr>
                <a:srgbClr val="000000"/>
              </a:buClr>
              <a:buSzPct val="89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5pPr>
            <a:lvl6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696" lvl="1" indent="0">
              <a:buNone/>
            </a:pPr>
            <a:r>
              <a:rPr lang="ru-RU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Троллейбус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Закупка нового подвижного состава 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Расширение маршрутов за счет возможности автономного хода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Rectangle 4"/>
          <p:cNvSpPr txBox="1"/>
          <p:nvPr/>
        </p:nvSpPr>
        <p:spPr>
          <a:xfrm>
            <a:off x="338402" y="3699419"/>
            <a:ext cx="2179868" cy="2441724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57008" eaLnBrk="1" hangingPunct="1">
              <a:buClr>
                <a:schemeClr val="tx2"/>
              </a:buClr>
              <a:defRPr baseline="0">
                <a:solidFill>
                  <a:srgbClr val="000000"/>
                </a:solidFill>
                <a:latin typeface="+mn-lt"/>
              </a:defRPr>
            </a:lvl1pPr>
            <a:lvl2pPr marL="207013" lvl="1" indent="-205317" defTabSz="957008" eaLnBrk="1" hangingPunct="1">
              <a:buClr>
                <a:srgbClr val="000000"/>
              </a:buClr>
              <a:buSzPct val="125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2pPr>
            <a:lvl3pPr marL="488685" lvl="2" indent="-279976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3pPr>
            <a:lvl4pPr marL="656671" lvl="3" indent="-166288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4pPr>
            <a:lvl5pPr marL="801443" lvl="4" indent="-139140" defTabSz="957008" eaLnBrk="1" hangingPunct="1">
              <a:buClr>
                <a:srgbClr val="000000"/>
              </a:buClr>
              <a:buSzPct val="89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5pPr>
            <a:lvl6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696" lvl="1" indent="0">
              <a:buNone/>
            </a:pPr>
            <a:r>
              <a:rPr lang="ru-RU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Трамвай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Закупка нового подвижного состава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Изолирование инфраструктуры </a:t>
            </a: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от потока машин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Создание новой инфраструктуры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520685" y="1460500"/>
            <a:ext cx="1511300" cy="279400"/>
          </a:xfrm>
          <a:custGeom>
            <a:avLst/>
            <a:gdLst>
              <a:gd name="connsiteX0" fmla="*/ 0 w 1511300"/>
              <a:gd name="connsiteY0" fmla="*/ 0 h 279400"/>
              <a:gd name="connsiteX1" fmla="*/ 1511300 w 1511300"/>
              <a:gd name="connsiteY1" fmla="*/ 0 h 279400"/>
              <a:gd name="connsiteX2" fmla="*/ 1511300 w 1511300"/>
              <a:gd name="connsiteY2" fmla="*/ 2794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1300" h="279400">
                <a:moveTo>
                  <a:pt x="0" y="0"/>
                </a:moveTo>
                <a:lnTo>
                  <a:pt x="1511300" y="0"/>
                </a:lnTo>
                <a:lnTo>
                  <a:pt x="1511300" y="279400"/>
                </a:ln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Freeform 27"/>
          <p:cNvSpPr/>
          <p:nvPr/>
        </p:nvSpPr>
        <p:spPr>
          <a:xfrm flipV="1">
            <a:off x="2520685" y="3797300"/>
            <a:ext cx="1511300" cy="1816100"/>
          </a:xfrm>
          <a:custGeom>
            <a:avLst/>
            <a:gdLst>
              <a:gd name="connsiteX0" fmla="*/ 0 w 1511300"/>
              <a:gd name="connsiteY0" fmla="*/ 0 h 279400"/>
              <a:gd name="connsiteX1" fmla="*/ 1511300 w 1511300"/>
              <a:gd name="connsiteY1" fmla="*/ 0 h 279400"/>
              <a:gd name="connsiteX2" fmla="*/ 1511300 w 1511300"/>
              <a:gd name="connsiteY2" fmla="*/ 2794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1300" h="279400">
                <a:moveTo>
                  <a:pt x="0" y="0"/>
                </a:moveTo>
                <a:lnTo>
                  <a:pt x="1511300" y="0"/>
                </a:lnTo>
                <a:lnTo>
                  <a:pt x="1511300" y="279400"/>
                </a:lnTo>
              </a:path>
            </a:pathLst>
          </a:custGeom>
          <a:noFill/>
          <a:ln w="57150">
            <a:solidFill>
              <a:schemeClr val="bg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Freeform 26"/>
          <p:cNvSpPr/>
          <p:nvPr/>
        </p:nvSpPr>
        <p:spPr>
          <a:xfrm flipV="1">
            <a:off x="2520685" y="3797300"/>
            <a:ext cx="1511300" cy="1816100"/>
          </a:xfrm>
          <a:custGeom>
            <a:avLst/>
            <a:gdLst>
              <a:gd name="connsiteX0" fmla="*/ 0 w 1511300"/>
              <a:gd name="connsiteY0" fmla="*/ 0 h 279400"/>
              <a:gd name="connsiteX1" fmla="*/ 1511300 w 1511300"/>
              <a:gd name="connsiteY1" fmla="*/ 0 h 279400"/>
              <a:gd name="connsiteX2" fmla="*/ 1511300 w 1511300"/>
              <a:gd name="connsiteY2" fmla="*/ 2794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1300" h="279400">
                <a:moveTo>
                  <a:pt x="0" y="0"/>
                </a:moveTo>
                <a:lnTo>
                  <a:pt x="1511300" y="0"/>
                </a:lnTo>
                <a:lnTo>
                  <a:pt x="1511300" y="279400"/>
                </a:ln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Freeform 29"/>
          <p:cNvSpPr/>
          <p:nvPr/>
        </p:nvSpPr>
        <p:spPr>
          <a:xfrm flipH="1">
            <a:off x="6632080" y="1460500"/>
            <a:ext cx="755650" cy="2238919"/>
          </a:xfrm>
          <a:custGeom>
            <a:avLst/>
            <a:gdLst>
              <a:gd name="connsiteX0" fmla="*/ 0 w 1511300"/>
              <a:gd name="connsiteY0" fmla="*/ 0 h 279400"/>
              <a:gd name="connsiteX1" fmla="*/ 1511300 w 1511300"/>
              <a:gd name="connsiteY1" fmla="*/ 0 h 279400"/>
              <a:gd name="connsiteX2" fmla="*/ 1511300 w 1511300"/>
              <a:gd name="connsiteY2" fmla="*/ 2794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1300" h="279400">
                <a:moveTo>
                  <a:pt x="0" y="0"/>
                </a:moveTo>
                <a:lnTo>
                  <a:pt x="1511300" y="0"/>
                </a:lnTo>
                <a:lnTo>
                  <a:pt x="1511300" y="279400"/>
                </a:lnTo>
              </a:path>
            </a:pathLst>
          </a:custGeom>
          <a:noFill/>
          <a:ln w="57150">
            <a:solidFill>
              <a:schemeClr val="bg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Freeform 28"/>
          <p:cNvSpPr/>
          <p:nvPr/>
        </p:nvSpPr>
        <p:spPr>
          <a:xfrm flipH="1">
            <a:off x="6632080" y="1460500"/>
            <a:ext cx="755650" cy="2238919"/>
          </a:xfrm>
          <a:custGeom>
            <a:avLst/>
            <a:gdLst>
              <a:gd name="connsiteX0" fmla="*/ 0 w 1511300"/>
              <a:gd name="connsiteY0" fmla="*/ 0 h 279400"/>
              <a:gd name="connsiteX1" fmla="*/ 1511300 w 1511300"/>
              <a:gd name="connsiteY1" fmla="*/ 0 h 279400"/>
              <a:gd name="connsiteX2" fmla="*/ 1511300 w 1511300"/>
              <a:gd name="connsiteY2" fmla="*/ 2794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1300" h="279400">
                <a:moveTo>
                  <a:pt x="0" y="0"/>
                </a:moveTo>
                <a:lnTo>
                  <a:pt x="1511300" y="0"/>
                </a:lnTo>
                <a:lnTo>
                  <a:pt x="1511300" y="279400"/>
                </a:lnTo>
              </a:path>
            </a:pathLst>
          </a:custGeom>
          <a:noFill/>
          <a:ln w="19050">
            <a:solidFill>
              <a:srgbClr val="FFCC0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Freeform 30"/>
          <p:cNvSpPr/>
          <p:nvPr/>
        </p:nvSpPr>
        <p:spPr>
          <a:xfrm flipH="1" flipV="1">
            <a:off x="4978134" y="4920281"/>
            <a:ext cx="2409595" cy="693119"/>
          </a:xfrm>
          <a:custGeom>
            <a:avLst/>
            <a:gdLst>
              <a:gd name="connsiteX0" fmla="*/ 0 w 1511300"/>
              <a:gd name="connsiteY0" fmla="*/ 0 h 279400"/>
              <a:gd name="connsiteX1" fmla="*/ 1511300 w 1511300"/>
              <a:gd name="connsiteY1" fmla="*/ 0 h 279400"/>
              <a:gd name="connsiteX2" fmla="*/ 1511300 w 1511300"/>
              <a:gd name="connsiteY2" fmla="*/ 2794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1300" h="279400">
                <a:moveTo>
                  <a:pt x="0" y="0"/>
                </a:moveTo>
                <a:lnTo>
                  <a:pt x="1511300" y="0"/>
                </a:lnTo>
                <a:lnTo>
                  <a:pt x="1511300" y="279400"/>
                </a:ln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4"/>
          <p:cNvSpPr txBox="1"/>
          <p:nvPr/>
        </p:nvSpPr>
        <p:spPr>
          <a:xfrm>
            <a:off x="7324230" y="3699419"/>
            <a:ext cx="2289670" cy="2441724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57008" eaLnBrk="1" hangingPunct="1">
              <a:buClr>
                <a:schemeClr val="tx2"/>
              </a:buClr>
              <a:defRPr baseline="0">
                <a:solidFill>
                  <a:srgbClr val="000000"/>
                </a:solidFill>
                <a:latin typeface="+mn-lt"/>
              </a:defRPr>
            </a:lvl1pPr>
            <a:lvl2pPr marL="207013" lvl="1" indent="-205317" defTabSz="957008" eaLnBrk="1" hangingPunct="1">
              <a:buClr>
                <a:srgbClr val="000000"/>
              </a:buClr>
              <a:buSzPct val="125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2pPr>
            <a:lvl3pPr marL="488685" lvl="2" indent="-279976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3pPr>
            <a:lvl4pPr marL="656671" lvl="3" indent="-166288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4pPr>
            <a:lvl5pPr marL="801443" lvl="4" indent="-139140" defTabSz="957008" eaLnBrk="1" hangingPunct="1">
              <a:buClr>
                <a:srgbClr val="000000"/>
              </a:buClr>
              <a:buSzPct val="89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5pPr>
            <a:lvl6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696" lvl="1" indent="0">
              <a:buNone/>
            </a:pPr>
            <a:r>
              <a:rPr lang="ru-RU" sz="1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Автобус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Закупка нового подвижного состава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Создание системы для </a:t>
            </a: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информирования пассажиров о прибытии автобусов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Оптимизация </a:t>
            </a:r>
            <a:r>
              <a: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маршрутной сети</a:t>
            </a:r>
          </a:p>
        </p:txBody>
      </p:sp>
      <p:sp>
        <p:nvSpPr>
          <p:cNvPr id="24" name="Rectangle 4"/>
          <p:cNvSpPr txBox="1"/>
          <p:nvPr/>
        </p:nvSpPr>
        <p:spPr>
          <a:xfrm>
            <a:off x="7324229" y="1012677"/>
            <a:ext cx="2312139" cy="2441724"/>
          </a:xfrm>
          <a:prstGeom prst="rect">
            <a:avLst/>
          </a:prstGeom>
          <a:solidFill>
            <a:srgbClr val="F3E30D">
              <a:alpha val="47843"/>
            </a:srgbClr>
          </a:solidFill>
          <a:ln w="1905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57008" eaLnBrk="1" hangingPunct="1">
              <a:buClr>
                <a:schemeClr val="tx2"/>
              </a:buClr>
              <a:defRPr baseline="0">
                <a:solidFill>
                  <a:srgbClr val="000000"/>
                </a:solidFill>
                <a:latin typeface="+mn-lt"/>
              </a:defRPr>
            </a:lvl1pPr>
            <a:lvl2pPr marL="207013" lvl="1" indent="-205317" defTabSz="957008" eaLnBrk="1" hangingPunct="1">
              <a:buClr>
                <a:srgbClr val="000000"/>
              </a:buClr>
              <a:buSzPct val="125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2pPr>
            <a:lvl3pPr marL="488685" lvl="2" indent="-279976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3pPr>
            <a:lvl4pPr marL="656671" lvl="3" indent="-166288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4pPr>
            <a:lvl5pPr marL="801443" lvl="4" indent="-139140" defTabSz="957008" eaLnBrk="1" hangingPunct="1">
              <a:buClr>
                <a:srgbClr val="000000"/>
              </a:buClr>
              <a:buSzPct val="89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5pPr>
            <a:lvl6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696" lvl="1" indent="0">
              <a:buNone/>
            </a:pPr>
            <a:r>
              <a:rPr lang="ru-RU" sz="1500" b="1" dirty="0" smtClean="0"/>
              <a:t>Частные перевозчики</a:t>
            </a:r>
            <a:endParaRPr lang="ru-RU" sz="1500" b="1" dirty="0"/>
          </a:p>
          <a:p>
            <a:pPr lvl="1"/>
            <a:r>
              <a:rPr lang="ru-RU" sz="1500" dirty="0" smtClean="0"/>
              <a:t>Стоимость проезда  выше городских тарифов</a:t>
            </a:r>
          </a:p>
          <a:p>
            <a:pPr lvl="1"/>
            <a:r>
              <a:rPr lang="ru-RU" sz="1500" dirty="0" smtClean="0"/>
              <a:t>Отсутствие льгот</a:t>
            </a:r>
          </a:p>
          <a:p>
            <a:pPr lvl="1"/>
            <a:r>
              <a:rPr lang="ru-RU" sz="1500" dirty="0" smtClean="0"/>
              <a:t>Устаревший подвижной состав</a:t>
            </a:r>
          </a:p>
          <a:p>
            <a:pPr lvl="1"/>
            <a:r>
              <a:rPr lang="ru-RU" sz="1500" dirty="0" smtClean="0"/>
              <a:t>Нет единого расписания</a:t>
            </a:r>
          </a:p>
        </p:txBody>
      </p:sp>
    </p:spTree>
    <p:extLst>
      <p:ext uri="{BB962C8B-B14F-4D97-AF65-F5344CB8AC3E}">
        <p14:creationId xmlns:p14="http://schemas.microsoft.com/office/powerpoint/2010/main" val="205636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598129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1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242" y="234863"/>
            <a:ext cx="8708815" cy="646331"/>
          </a:xfrm>
        </p:spPr>
        <p:txBody>
          <a:bodyPr/>
          <a:lstStyle/>
          <a:p>
            <a:r>
              <a:rPr lang="ru-RU" dirty="0" smtClean="0"/>
              <a:t>Сейчас маршрутки дороже чем городской транспорт для всех групп пассажиров </a:t>
            </a:r>
            <a:endParaRPr lang="en-US" dirty="0"/>
          </a:p>
        </p:txBody>
      </p:sp>
      <p:sp>
        <p:nvSpPr>
          <p:cNvPr id="38" name="Rectangle 37"/>
          <p:cNvSpPr>
            <a:spLocks/>
          </p:cNvSpPr>
          <p:nvPr/>
        </p:nvSpPr>
        <p:spPr>
          <a:xfrm>
            <a:off x="1001242" y="958035"/>
            <a:ext cx="8714257" cy="524358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3" name="McK 4. Footnote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74835" y="5663445"/>
            <a:ext cx="20327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000" dirty="0" smtClean="0">
                <a:latin typeface="FuturaDemiC"/>
              </a:rPr>
              <a:t>1 При двух поездках в день</a:t>
            </a:r>
          </a:p>
          <a:p>
            <a:r>
              <a:rPr lang="ru-RU" sz="1000" dirty="0" smtClean="0">
                <a:latin typeface="FuturaDemiC"/>
              </a:rPr>
              <a:t> в течение месяца</a:t>
            </a:r>
            <a:endParaRPr lang="en-US" sz="1000" dirty="0">
              <a:latin typeface="FuturaDemiC"/>
            </a:endParaRPr>
          </a:p>
        </p:txBody>
      </p:sp>
      <p:sp>
        <p:nvSpPr>
          <p:cNvPr id="60" name="Rectangle 49169"/>
          <p:cNvSpPr txBox="1">
            <a:spLocks/>
          </p:cNvSpPr>
          <p:nvPr/>
        </p:nvSpPr>
        <p:spPr>
          <a:xfrm>
            <a:off x="1101043" y="1849041"/>
            <a:ext cx="1787715" cy="176833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957008" eaLnBrk="1" hangingPunct="1">
              <a:buClr>
                <a:schemeClr val="tx2"/>
              </a:buClr>
              <a:defRPr sz="1600" b="1" baseline="0">
                <a:solidFill>
                  <a:schemeClr val="bg1"/>
                </a:solidFill>
                <a:latin typeface="+mn-lt"/>
              </a:defRPr>
            </a:lvl1pPr>
            <a:lvl2pPr marL="207013" lvl="1" indent="-205317" defTabSz="957008" eaLnBrk="1" hangingPunct="1">
              <a:buClr>
                <a:srgbClr val="000000"/>
              </a:buClr>
              <a:buSzPct val="125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2pPr>
            <a:lvl3pPr marL="488685" lvl="2" indent="-279976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3pPr>
            <a:lvl4pPr marL="656671" lvl="3" indent="-166288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4pPr>
            <a:lvl5pPr marL="801443" lvl="4" indent="-139140" defTabSz="957008" eaLnBrk="1" hangingPunct="1">
              <a:buClr>
                <a:srgbClr val="000000"/>
              </a:buClr>
              <a:buSzPct val="89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5pPr>
            <a:lvl6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400" dirty="0"/>
              <a:t>Пассажиры, </a:t>
            </a:r>
            <a:br>
              <a:rPr lang="ru-RU" sz="1400" dirty="0"/>
            </a:br>
            <a:r>
              <a:rPr lang="ru-RU" sz="1400" dirty="0"/>
              <a:t>часто пользующиеся наземным транспортом</a:t>
            </a:r>
          </a:p>
        </p:txBody>
      </p:sp>
      <p:sp>
        <p:nvSpPr>
          <p:cNvPr id="63" name="Rectangle 49169"/>
          <p:cNvSpPr txBox="1">
            <a:spLocks/>
          </p:cNvSpPr>
          <p:nvPr/>
        </p:nvSpPr>
        <p:spPr>
          <a:xfrm>
            <a:off x="1101043" y="3674472"/>
            <a:ext cx="1787715" cy="176833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957008" eaLnBrk="1" hangingPunct="1">
              <a:buClr>
                <a:schemeClr val="tx2"/>
              </a:buClr>
              <a:defRPr sz="1600" b="1" baseline="0">
                <a:solidFill>
                  <a:schemeClr val="bg1"/>
                </a:solidFill>
                <a:latin typeface="+mn-lt"/>
              </a:defRPr>
            </a:lvl1pPr>
            <a:lvl2pPr marL="207013" lvl="1" indent="-205317" defTabSz="957008" eaLnBrk="1" hangingPunct="1">
              <a:buClr>
                <a:srgbClr val="000000"/>
              </a:buClr>
              <a:buSzPct val="125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2pPr>
            <a:lvl3pPr marL="488685" lvl="2" indent="-279976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3pPr>
            <a:lvl4pPr marL="656671" lvl="3" indent="-166288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4pPr>
            <a:lvl5pPr marL="801443" lvl="4" indent="-139140" defTabSz="957008" eaLnBrk="1" hangingPunct="1">
              <a:buClr>
                <a:srgbClr val="000000"/>
              </a:buClr>
              <a:buSzPct val="89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5pPr>
            <a:lvl6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400" dirty="0"/>
              <a:t>Пассажиры, </a:t>
            </a:r>
            <a:br>
              <a:rPr lang="ru-RU" sz="1400" dirty="0"/>
            </a:br>
            <a:r>
              <a:rPr lang="ru-RU" sz="1400" dirty="0"/>
              <a:t>часто ездящие </a:t>
            </a:r>
            <a:br>
              <a:rPr lang="ru-RU" sz="1400" dirty="0"/>
            </a:br>
            <a:r>
              <a:rPr lang="ru-RU" sz="1400" dirty="0"/>
              <a:t>с пересадками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846522" y="1075325"/>
            <a:ext cx="3457359" cy="4569934"/>
            <a:chOff x="3092186" y="1617409"/>
            <a:chExt cx="3115067" cy="4117493"/>
          </a:xfrm>
        </p:grpSpPr>
        <p:sp>
          <p:nvSpPr>
            <p:cNvPr id="70" name="Content Placeholder 2"/>
            <p:cNvSpPr txBox="1">
              <a:spLocks/>
            </p:cNvSpPr>
            <p:nvPr/>
          </p:nvSpPr>
          <p:spPr bwMode="auto">
            <a:xfrm>
              <a:off x="3330485" y="1617409"/>
              <a:ext cx="2876768" cy="38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957008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7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207013" indent="-205317" algn="l" defTabSz="957008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25000"/>
                <a:buFont typeface="Arial" pitchFamily="34" charset="0"/>
                <a:buChar char="•"/>
                <a:defRPr sz="1700" baseline="0">
                  <a:solidFill>
                    <a:srgbClr val="000000"/>
                  </a:solidFill>
                  <a:latin typeface="+mn-lt"/>
                </a:defRPr>
              </a:lvl2pPr>
              <a:lvl3pPr marL="488685" indent="-279976" algn="l" defTabSz="957008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20000"/>
                <a:buFont typeface="Arial" pitchFamily="34" charset="0"/>
                <a:buChar char="•"/>
                <a:defRPr sz="1700" baseline="0">
                  <a:solidFill>
                    <a:srgbClr val="000000"/>
                  </a:solidFill>
                  <a:latin typeface="+mn-lt"/>
                </a:defRPr>
              </a:lvl3pPr>
              <a:lvl4pPr marL="656671" indent="-166288" algn="l" defTabSz="957008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20000"/>
                <a:buFont typeface="Arial" pitchFamily="34" charset="0"/>
                <a:buChar char="•"/>
                <a:defRPr sz="1700" baseline="0">
                  <a:solidFill>
                    <a:srgbClr val="000000"/>
                  </a:solidFill>
                  <a:latin typeface="+mn-lt"/>
                </a:defRPr>
              </a:lvl4pPr>
              <a:lvl5pPr marL="801443" indent="-139140" algn="l" defTabSz="957008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89000"/>
                <a:buFont typeface="Arial" pitchFamily="34" charset="0"/>
                <a:buChar char="•"/>
                <a:defRPr sz="1700" baseline="0">
                  <a:solidFill>
                    <a:srgbClr val="000000"/>
                  </a:solidFill>
                  <a:latin typeface="+mn-lt"/>
                </a:defRPr>
              </a:lvl5pPr>
              <a:lvl6pPr marL="801443" indent="-139140" algn="l" defTabSz="957008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700" baseline="0">
                  <a:solidFill>
                    <a:schemeClr val="tx1"/>
                  </a:solidFill>
                  <a:latin typeface="+mn-lt"/>
                </a:defRPr>
              </a:lvl6pPr>
              <a:lvl7pPr marL="801443" indent="-139140" algn="l" defTabSz="957008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700" baseline="0">
                  <a:solidFill>
                    <a:schemeClr val="tx1"/>
                  </a:solidFill>
                  <a:latin typeface="+mn-lt"/>
                </a:defRPr>
              </a:lvl7pPr>
              <a:lvl8pPr marL="801443" indent="-139140" algn="l" defTabSz="957008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700" baseline="0">
                  <a:solidFill>
                    <a:schemeClr val="tx1"/>
                  </a:solidFill>
                  <a:latin typeface="+mn-lt"/>
                </a:defRPr>
              </a:lvl8pPr>
              <a:lvl9pPr marL="801443" indent="-139140" algn="l" defTabSz="957008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7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sz="1400" b="1" dirty="0" smtClean="0"/>
                <a:t>Стоимость при проезде на коммерческом перевозчике </a:t>
              </a:r>
              <a:endParaRPr lang="ru-RU" sz="1400" b="1" dirty="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>
            <a:xfrm>
              <a:off x="3330485" y="2024201"/>
              <a:ext cx="2876768" cy="54071"/>
            </a:xfrm>
            <a:custGeom>
              <a:avLst/>
              <a:gdLst>
                <a:gd name="connsiteX0" fmla="*/ 0 w 4267200"/>
                <a:gd name="connsiteY0" fmla="*/ 0 h 0"/>
                <a:gd name="connsiteX1" fmla="*/ 4267200 w 42672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67200">
                  <a:moveTo>
                    <a:pt x="0" y="0"/>
                  </a:moveTo>
                  <a:lnTo>
                    <a:pt x="4267200" y="0"/>
                  </a:lnTo>
                </a:path>
              </a:pathLst>
            </a:cu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pic>
          <p:nvPicPr>
            <p:cNvPr id="13" name="Picture 12"/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0485" y="2141141"/>
              <a:ext cx="2876768" cy="176833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0485" y="3966572"/>
              <a:ext cx="2876768" cy="1768330"/>
            </a:xfrm>
            <a:prstGeom prst="rect">
              <a:avLst/>
            </a:prstGeom>
          </p:spPr>
        </p:pic>
        <p:sp>
          <p:nvSpPr>
            <p:cNvPr id="3" name="Rounded Rectangular Callout 2"/>
            <p:cNvSpPr/>
            <p:nvPr/>
          </p:nvSpPr>
          <p:spPr>
            <a:xfrm>
              <a:off x="4637587" y="3966572"/>
              <a:ext cx="625779" cy="331103"/>
            </a:xfrm>
            <a:prstGeom prst="wedgeRoundRectCallout">
              <a:avLst>
                <a:gd name="adj1" fmla="val -33434"/>
                <a:gd name="adj2" fmla="val 71992"/>
                <a:gd name="adj3" fmla="val 16667"/>
              </a:avLst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</a:rPr>
                <a:t>35 р.</a:t>
              </a:r>
              <a:endParaRPr lang="en-US" sz="1400" b="1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8" name="Rounded Rectangular Callout 27"/>
            <p:cNvSpPr/>
            <p:nvPr/>
          </p:nvSpPr>
          <p:spPr>
            <a:xfrm>
              <a:off x="3477278" y="2142734"/>
              <a:ext cx="625779" cy="331103"/>
            </a:xfrm>
            <a:prstGeom prst="wedgeRoundRectCallout">
              <a:avLst>
                <a:gd name="adj1" fmla="val 38573"/>
                <a:gd name="adj2" fmla="val 82199"/>
                <a:gd name="adj3" fmla="val 16667"/>
              </a:avLst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</a:rPr>
                <a:t>35 р.</a:t>
              </a:r>
              <a:endParaRPr lang="en-US" sz="1400" b="1" dirty="0" err="1" smtClean="0">
                <a:solidFill>
                  <a:schemeClr val="tx1"/>
                </a:solidFill>
              </a:endParaRPr>
            </a:p>
          </p:txBody>
        </p:sp>
        <p:pic>
          <p:nvPicPr>
            <p:cNvPr id="76804" name="Picture 4" descr="http://troika.mos.ru/img/edinyi-card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2186" y="4125102"/>
              <a:ext cx="655771" cy="412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ounded Rectangular Callout 32"/>
            <p:cNvSpPr/>
            <p:nvPr/>
          </p:nvSpPr>
          <p:spPr>
            <a:xfrm>
              <a:off x="3515324" y="4196090"/>
              <a:ext cx="625779" cy="331103"/>
            </a:xfrm>
            <a:prstGeom prst="wedgeRoundRectCallout">
              <a:avLst>
                <a:gd name="adj1" fmla="val -23833"/>
                <a:gd name="adj2" fmla="val 91272"/>
                <a:gd name="adj3" fmla="val 16667"/>
              </a:avLst>
            </a:prstGeom>
            <a:solidFill>
              <a:schemeClr val="tx2">
                <a:lumMod val="75000"/>
                <a:lumOff val="2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</a:rPr>
                <a:t>23 р.</a:t>
              </a:r>
              <a:endParaRPr lang="en-US" sz="14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303881" y="1074684"/>
            <a:ext cx="3303234" cy="4570575"/>
            <a:chOff x="6549545" y="1616832"/>
            <a:chExt cx="2976201" cy="4118070"/>
          </a:xfrm>
        </p:grpSpPr>
        <p:grpSp>
          <p:nvGrpSpPr>
            <p:cNvPr id="65" name="Group 64"/>
            <p:cNvGrpSpPr>
              <a:grpSpLocks/>
            </p:cNvGrpSpPr>
            <p:nvPr/>
          </p:nvGrpSpPr>
          <p:grpSpPr>
            <a:xfrm>
              <a:off x="6648978" y="1616832"/>
              <a:ext cx="2876768" cy="461440"/>
              <a:chOff x="6324260" y="1187474"/>
              <a:chExt cx="2432390" cy="390161"/>
            </a:xfrm>
          </p:grpSpPr>
          <p:sp>
            <p:nvSpPr>
              <p:cNvPr id="66" name="Content Placeholder 2"/>
              <p:cNvSpPr txBox="1">
                <a:spLocks/>
              </p:cNvSpPr>
              <p:nvPr/>
            </p:nvSpPr>
            <p:spPr bwMode="auto">
              <a:xfrm>
                <a:off x="6324260" y="1187474"/>
                <a:ext cx="2432390" cy="328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indent="0" algn="l" defTabSz="957008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defRPr sz="17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207013" indent="-205317" algn="l" defTabSz="957008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25000"/>
                  <a:buFont typeface="Arial" pitchFamily="34" charset="0"/>
                  <a:buChar char="•"/>
                  <a:defRPr sz="1700" baseline="0">
                    <a:solidFill>
                      <a:srgbClr val="000000"/>
                    </a:solidFill>
                    <a:latin typeface="+mn-lt"/>
                  </a:defRPr>
                </a:lvl2pPr>
                <a:lvl3pPr marL="488685" indent="-279976" algn="l" defTabSz="957008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20000"/>
                  <a:buFont typeface="Arial" pitchFamily="34" charset="0"/>
                  <a:buChar char="•"/>
                  <a:defRPr sz="1700" baseline="0">
                    <a:solidFill>
                      <a:srgbClr val="000000"/>
                    </a:solidFill>
                    <a:latin typeface="+mn-lt"/>
                  </a:defRPr>
                </a:lvl3pPr>
                <a:lvl4pPr marL="656671" indent="-166288" algn="l" defTabSz="957008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20000"/>
                  <a:buFont typeface="Arial" pitchFamily="34" charset="0"/>
                  <a:buChar char="•"/>
                  <a:defRPr sz="1700" baseline="0">
                    <a:solidFill>
                      <a:srgbClr val="000000"/>
                    </a:solidFill>
                    <a:latin typeface="+mn-lt"/>
                  </a:defRPr>
                </a:lvl4pPr>
                <a:lvl5pPr marL="801443" indent="-139140" algn="l" defTabSz="957008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89000"/>
                  <a:buFont typeface="Arial" pitchFamily="34" charset="0"/>
                  <a:buChar char="•"/>
                  <a:defRPr sz="1700" baseline="0">
                    <a:solidFill>
                      <a:srgbClr val="000000"/>
                    </a:solidFill>
                    <a:latin typeface="+mn-lt"/>
                  </a:defRPr>
                </a:lvl5pPr>
                <a:lvl6pPr marL="801443" indent="-139140" algn="l" defTabSz="957008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700" baseline="0">
                    <a:solidFill>
                      <a:schemeClr val="tx1"/>
                    </a:solidFill>
                    <a:latin typeface="+mn-lt"/>
                  </a:defRPr>
                </a:lvl6pPr>
                <a:lvl7pPr marL="801443" indent="-139140" algn="l" defTabSz="957008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700" baseline="0">
                    <a:solidFill>
                      <a:schemeClr val="tx1"/>
                    </a:solidFill>
                    <a:latin typeface="+mn-lt"/>
                  </a:defRPr>
                </a:lvl7pPr>
                <a:lvl8pPr marL="801443" indent="-139140" algn="l" defTabSz="957008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700" baseline="0">
                    <a:solidFill>
                      <a:schemeClr val="tx1"/>
                    </a:solidFill>
                    <a:latin typeface="+mn-lt"/>
                  </a:defRPr>
                </a:lvl8pPr>
                <a:lvl9pPr marL="801443" indent="-139140" algn="l" defTabSz="957008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700" baseline="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ru-RU" sz="1400" b="1" dirty="0"/>
                  <a:t>Стоимость при </a:t>
                </a:r>
                <a:r>
                  <a:rPr lang="ru-RU" sz="1400" b="1" dirty="0" smtClean="0"/>
                  <a:t>проезде на городском транспорте</a:t>
                </a:r>
                <a:endParaRPr lang="ru-RU" sz="1400" b="1" dirty="0"/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>
              <a:xfrm>
                <a:off x="6324260" y="1531916"/>
                <a:ext cx="2432390" cy="45719"/>
              </a:xfrm>
              <a:custGeom>
                <a:avLst/>
                <a:gdLst>
                  <a:gd name="connsiteX0" fmla="*/ 0 w 4267200"/>
                  <a:gd name="connsiteY0" fmla="*/ 0 h 0"/>
                  <a:gd name="connsiteX1" fmla="*/ 4267200 w 426720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67200">
                    <a:moveTo>
                      <a:pt x="0" y="0"/>
                    </a:moveTo>
                    <a:lnTo>
                      <a:pt x="4267200" y="0"/>
                    </a:lnTo>
                  </a:path>
                </a:pathLst>
              </a:cu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/>
              </a:p>
            </p:txBody>
          </p:sp>
        </p:grpSp>
        <p:pic>
          <p:nvPicPr>
            <p:cNvPr id="72" name="Picture 71"/>
            <p:cNvPicPr>
              <a:picLocks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978" y="2141141"/>
              <a:ext cx="2876768" cy="176833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978" y="3966572"/>
              <a:ext cx="2876768" cy="1768330"/>
            </a:xfrm>
            <a:prstGeom prst="rect">
              <a:avLst/>
            </a:prstGeom>
          </p:spPr>
        </p:pic>
        <p:pic>
          <p:nvPicPr>
            <p:cNvPr id="76802" name="Picture 2" descr="http://troika.mos.ru/img/tat-card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396" y="2086877"/>
              <a:ext cx="655422" cy="412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ounded Rectangular Callout 28"/>
            <p:cNvSpPr/>
            <p:nvPr/>
          </p:nvSpPr>
          <p:spPr>
            <a:xfrm>
              <a:off x="7774473" y="2142734"/>
              <a:ext cx="625779" cy="331103"/>
            </a:xfrm>
            <a:prstGeom prst="wedgeRoundRectCallout">
              <a:avLst>
                <a:gd name="adj1" fmla="val 38573"/>
                <a:gd name="adj2" fmla="val 82199"/>
                <a:gd name="adj3" fmla="val 16667"/>
              </a:avLst>
            </a:prstGeom>
            <a:solidFill>
              <a:schemeClr val="tx2">
                <a:lumMod val="75000"/>
                <a:lumOff val="2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</a:rPr>
                <a:t>14 р.</a:t>
              </a:r>
              <a:endParaRPr lang="en-US" sz="1400" b="1" dirty="0" err="1" smtClean="0">
                <a:solidFill>
                  <a:schemeClr val="bg1"/>
                </a:solidFill>
              </a:endParaRPr>
            </a:p>
          </p:txBody>
        </p:sp>
        <p:pic>
          <p:nvPicPr>
            <p:cNvPr id="76806" name="Picture 6" descr="http://troika.mos.ru/img/min90-card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9545" y="4141522"/>
              <a:ext cx="655771" cy="412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ounded Rectangular Callout 31"/>
            <p:cNvSpPr/>
            <p:nvPr/>
          </p:nvSpPr>
          <p:spPr>
            <a:xfrm>
              <a:off x="6952507" y="4196090"/>
              <a:ext cx="625779" cy="331103"/>
            </a:xfrm>
            <a:prstGeom prst="wedgeRoundRectCallout">
              <a:avLst>
                <a:gd name="adj1" fmla="val -23833"/>
                <a:gd name="adj2" fmla="val 91272"/>
                <a:gd name="adj3" fmla="val 16667"/>
              </a:avLst>
            </a:prstGeom>
            <a:solidFill>
              <a:schemeClr val="tx2">
                <a:lumMod val="75000"/>
                <a:lumOff val="2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</a:rPr>
                <a:t>0 р.</a:t>
              </a:r>
              <a:endParaRPr lang="en-US" sz="1400" b="1" dirty="0" err="1" smtClean="0">
                <a:solidFill>
                  <a:schemeClr val="bg1"/>
                </a:solidFill>
              </a:endParaRPr>
            </a:p>
          </p:txBody>
        </p:sp>
        <p:pic>
          <p:nvPicPr>
            <p:cNvPr id="39" name="Picture 6" descr="http://troika.mos.ru/img/min90-card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3755" y="3951552"/>
              <a:ext cx="655771" cy="412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ounded Rectangular Callout 30"/>
            <p:cNvSpPr/>
            <p:nvPr/>
          </p:nvSpPr>
          <p:spPr>
            <a:xfrm>
              <a:off x="8166325" y="4006011"/>
              <a:ext cx="625779" cy="331103"/>
            </a:xfrm>
            <a:prstGeom prst="wedgeRoundRectCallout">
              <a:avLst>
                <a:gd name="adj1" fmla="val 38573"/>
                <a:gd name="adj2" fmla="val 82199"/>
                <a:gd name="adj3" fmla="val 16667"/>
              </a:avLst>
            </a:prstGeom>
            <a:solidFill>
              <a:schemeClr val="tx2">
                <a:lumMod val="75000"/>
                <a:lumOff val="2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</a:rPr>
                <a:t>35 р.</a:t>
              </a:r>
              <a:endParaRPr lang="en-US" sz="14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41" name="Rectangle 12"/>
          <p:cNvSpPr txBox="1">
            <a:spLocks/>
          </p:cNvSpPr>
          <p:nvPr/>
        </p:nvSpPr>
        <p:spPr>
          <a:xfrm>
            <a:off x="6465040" y="3250408"/>
            <a:ext cx="3096000" cy="351722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228600" dist="38100" dir="2700000" algn="tl" rotWithShape="0">
              <a:prstClr val="black">
                <a:alpha val="26000"/>
              </a:prstClr>
            </a:outerShdw>
          </a:effectLst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Экономия в год </a:t>
            </a:r>
            <a:r>
              <a:rPr lang="en-US" sz="1400" b="1" dirty="0" smtClean="0">
                <a:solidFill>
                  <a:schemeClr val="bg1"/>
                </a:solidFill>
              </a:rPr>
              <a:t>&gt;</a:t>
            </a:r>
            <a:r>
              <a:rPr lang="ru-RU" sz="1400" b="1" dirty="0" smtClean="0">
                <a:solidFill>
                  <a:schemeClr val="bg1"/>
                </a:solidFill>
              </a:rPr>
              <a:t>10,5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тыс. руб.</a:t>
            </a:r>
            <a:r>
              <a:rPr lang="ru-RU" sz="1400" baseline="30000" dirty="0" smtClean="0">
                <a:solidFill>
                  <a:schemeClr val="bg1"/>
                </a:solidFill>
              </a:rPr>
              <a:t>1</a:t>
            </a:r>
            <a:endParaRPr lang="ru-RU" sz="1400" baseline="30000" dirty="0">
              <a:solidFill>
                <a:schemeClr val="bg1"/>
              </a:solidFill>
            </a:endParaRPr>
          </a:p>
        </p:txBody>
      </p:sp>
      <p:sp>
        <p:nvSpPr>
          <p:cNvPr id="42" name="Rectangle 12"/>
          <p:cNvSpPr txBox="1">
            <a:spLocks/>
          </p:cNvSpPr>
          <p:nvPr/>
        </p:nvSpPr>
        <p:spPr>
          <a:xfrm>
            <a:off x="6465040" y="5305458"/>
            <a:ext cx="3096000" cy="351722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228600" dist="38100" dir="2700000" algn="tl" rotWithShape="0">
              <a:prstClr val="black">
                <a:alpha val="26000"/>
              </a:prstClr>
            </a:outerShdw>
          </a:effectLst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Экономия в год </a:t>
            </a:r>
            <a:r>
              <a:rPr lang="en-US" sz="1400" b="1" dirty="0" smtClean="0">
                <a:solidFill>
                  <a:schemeClr val="bg1"/>
                </a:solidFill>
              </a:rPr>
              <a:t>&gt;</a:t>
            </a:r>
            <a:r>
              <a:rPr lang="ru-RU" sz="1400" b="1" dirty="0" smtClean="0">
                <a:solidFill>
                  <a:schemeClr val="bg1"/>
                </a:solidFill>
              </a:rPr>
              <a:t>11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тыс. руб.</a:t>
            </a:r>
            <a:r>
              <a:rPr lang="ru-RU" sz="1400" baseline="30000" dirty="0" smtClean="0">
                <a:solidFill>
                  <a:schemeClr val="bg1"/>
                </a:solidFill>
              </a:rPr>
              <a:t>1</a:t>
            </a:r>
            <a:endParaRPr lang="ru-RU" sz="1400" baseline="30000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01043" y="1064212"/>
            <a:ext cx="1800898" cy="601698"/>
            <a:chOff x="4561736" y="290513"/>
            <a:chExt cx="1800898" cy="601698"/>
          </a:xfrm>
        </p:grpSpPr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4815736" y="720760"/>
              <a:ext cx="1546898" cy="169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ru-RU" sz="1100" dirty="0" smtClean="0">
                  <a:latin typeface="+mn-lt"/>
                </a:rPr>
                <a:t>Единое билетное меню</a:t>
              </a:r>
              <a:endParaRPr lang="en-US" sz="1100" dirty="0">
                <a:latin typeface="+mn-lt"/>
              </a:endParaRPr>
            </a:p>
          </p:txBody>
        </p:sp>
        <p:sp>
          <p:nvSpPr>
            <p:cNvPr id="37" name="LegendRectangle1"/>
            <p:cNvSpPr>
              <a:spLocks noChangeArrowheads="1"/>
            </p:cNvSpPr>
            <p:nvPr/>
          </p:nvSpPr>
          <p:spPr bwMode="auto">
            <a:xfrm>
              <a:off x="4561736" y="731873"/>
              <a:ext cx="165100" cy="160338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auto">
            <a:xfrm>
              <a:off x="4815736" y="290513"/>
              <a:ext cx="150041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ru-RU" sz="1100" dirty="0" smtClean="0">
                  <a:latin typeface="+mn-lt"/>
                </a:rPr>
                <a:t>Наличная оплата </a:t>
              </a:r>
              <a:br>
                <a:rPr lang="ru-RU" sz="1100" dirty="0" smtClean="0">
                  <a:latin typeface="+mn-lt"/>
                </a:rPr>
              </a:br>
              <a:r>
                <a:rPr lang="ru-RU" sz="1100" dirty="0" smtClean="0">
                  <a:latin typeface="+mn-lt"/>
                </a:rPr>
                <a:t>(частные перевозчики)</a:t>
              </a:r>
              <a:endParaRPr lang="en-US" sz="1100" dirty="0">
                <a:latin typeface="+mn-lt"/>
              </a:endParaRPr>
            </a:p>
          </p:txBody>
        </p:sp>
        <p:sp>
          <p:nvSpPr>
            <p:cNvPr id="43" name="LegendRectangle2"/>
            <p:cNvSpPr>
              <a:spLocks noChangeArrowheads="1"/>
            </p:cNvSpPr>
            <p:nvPr/>
          </p:nvSpPr>
          <p:spPr bwMode="auto">
            <a:xfrm>
              <a:off x="4561736" y="301626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" name="Rectangle 12"/>
          <p:cNvSpPr txBox="1">
            <a:spLocks/>
          </p:cNvSpPr>
          <p:nvPr/>
        </p:nvSpPr>
        <p:spPr>
          <a:xfrm>
            <a:off x="3111007" y="5955546"/>
            <a:ext cx="6496108" cy="572254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228600" dist="38100" dir="2700000" algn="tl" rotWithShape="0">
              <a:prstClr val="black">
                <a:alpha val="26000"/>
              </a:prstClr>
            </a:outerShdw>
          </a:effectLst>
          <a:ex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</a:rPr>
              <a:t>Городские тарифы не менялись в течение 2011-2013 годов, в 2015 выросли ниже темпов инфляции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62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53621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7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243" y="234863"/>
            <a:ext cx="8904758" cy="969496"/>
          </a:xfrm>
        </p:spPr>
        <p:txBody>
          <a:bodyPr/>
          <a:lstStyle/>
          <a:p>
            <a:r>
              <a:rPr lang="ru-RU" dirty="0" smtClean="0"/>
              <a:t>Маршрутками не могут воспользоваться льготные </a:t>
            </a:r>
            <a:br>
              <a:rPr lang="ru-RU" dirty="0" smtClean="0"/>
            </a:br>
            <a:r>
              <a:rPr lang="ru-RU" dirty="0" smtClean="0"/>
              <a:t>категории граждан: школьники, студенты, пенсионеры и маломобильные пассажиры </a:t>
            </a:r>
            <a:endParaRPr lang="en-US" dirty="0"/>
          </a:p>
        </p:txBody>
      </p:sp>
      <p:sp>
        <p:nvSpPr>
          <p:cNvPr id="29" name="Rectangle 28"/>
          <p:cNvSpPr>
            <a:spLocks/>
          </p:cNvSpPr>
          <p:nvPr/>
        </p:nvSpPr>
        <p:spPr>
          <a:xfrm>
            <a:off x="1001243" y="1833058"/>
            <a:ext cx="8714256" cy="436856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8" name="McK 4. Footnote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51831" y="6341709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000" dirty="0" smtClean="0">
                <a:latin typeface="FuturaDemiC"/>
              </a:rPr>
              <a:t>1 При 2 поездках в день по рабочим дням в течение года</a:t>
            </a:r>
            <a:endParaRPr lang="en-US" sz="1000" dirty="0">
              <a:latin typeface="FuturaDemiC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58826" y="1315736"/>
            <a:ext cx="6054774" cy="4890524"/>
            <a:chOff x="985491" y="1192673"/>
            <a:chExt cx="4635129" cy="3274415"/>
          </a:xfrm>
        </p:grpSpPr>
        <p:sp>
          <p:nvSpPr>
            <p:cNvPr id="39" name="Rectangle 49169"/>
            <p:cNvSpPr txBox="1">
              <a:spLocks/>
            </p:cNvSpPr>
            <p:nvPr/>
          </p:nvSpPr>
          <p:spPr>
            <a:xfrm>
              <a:off x="985491" y="1749985"/>
              <a:ext cx="1539183" cy="49705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957008" eaLnBrk="1" hangingPunct="1">
                <a:buClr>
                  <a:schemeClr val="tx2"/>
                </a:buClr>
                <a:defRPr baseline="0">
                  <a:solidFill>
                    <a:srgbClr val="000000"/>
                  </a:solidFill>
                  <a:latin typeface="+mn-lt"/>
                </a:defRPr>
              </a:lvl1pPr>
              <a:lvl2pPr marL="207013" lvl="1" indent="-205317" defTabSz="957008" eaLnBrk="1" hangingPunct="1">
                <a:buClr>
                  <a:srgbClr val="000000"/>
                </a:buClr>
                <a:buSzPct val="125000"/>
                <a:buFont typeface="Arial" pitchFamily="34" charset="0"/>
                <a:buChar char="•"/>
                <a:defRPr baseline="0">
                  <a:solidFill>
                    <a:srgbClr val="000000"/>
                  </a:solidFill>
                  <a:latin typeface="+mn-lt"/>
                </a:defRPr>
              </a:lvl2pPr>
              <a:lvl3pPr marL="488685" lvl="2" indent="-279976" defTabSz="957008" eaLnBrk="1" hangingPunct="1">
                <a:buClr>
                  <a:srgbClr val="000000"/>
                </a:buClr>
                <a:buSzPct val="120000"/>
                <a:buFont typeface="Arial" pitchFamily="34" charset="0"/>
                <a:buChar char="•"/>
                <a:defRPr baseline="0">
                  <a:solidFill>
                    <a:srgbClr val="000000"/>
                  </a:solidFill>
                  <a:latin typeface="+mn-lt"/>
                </a:defRPr>
              </a:lvl3pPr>
              <a:lvl4pPr marL="656671" lvl="3" indent="-166288" defTabSz="957008" eaLnBrk="1" hangingPunct="1">
                <a:buClr>
                  <a:srgbClr val="000000"/>
                </a:buClr>
                <a:buSzPct val="120000"/>
                <a:buFont typeface="Arial" pitchFamily="34" charset="0"/>
                <a:buChar char="•"/>
                <a:defRPr baseline="0">
                  <a:solidFill>
                    <a:srgbClr val="000000"/>
                  </a:solidFill>
                  <a:latin typeface="+mn-lt"/>
                </a:defRPr>
              </a:lvl4pPr>
              <a:lvl5pPr marL="801443" lvl="4" indent="-139140" defTabSz="957008" eaLnBrk="1" hangingPunct="1">
                <a:buClr>
                  <a:srgbClr val="000000"/>
                </a:buClr>
                <a:buSzPct val="89000"/>
                <a:buFont typeface="Arial" pitchFamily="34" charset="0"/>
                <a:buChar char="•"/>
                <a:defRPr baseline="0">
                  <a:solidFill>
                    <a:srgbClr val="000000"/>
                  </a:solidFill>
                  <a:latin typeface="+mn-lt"/>
                </a:defRPr>
              </a:lvl5pPr>
              <a:lvl6pPr marL="801443" indent="-139140" defTabSz="957008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801443" indent="-139140" defTabSz="957008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801443" indent="-139140" defTabSz="957008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801443" indent="-139140" defTabSz="957008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ru-RU" sz="1600" b="1" dirty="0">
                  <a:solidFill>
                    <a:schemeClr val="bg1"/>
                  </a:solidFill>
                </a:rPr>
                <a:t>Пенсионеры</a:t>
              </a:r>
            </a:p>
          </p:txBody>
        </p:sp>
        <p:sp>
          <p:nvSpPr>
            <p:cNvPr id="43" name="Rectangle 49169"/>
            <p:cNvSpPr txBox="1">
              <a:spLocks/>
            </p:cNvSpPr>
            <p:nvPr/>
          </p:nvSpPr>
          <p:spPr>
            <a:xfrm>
              <a:off x="985491" y="3146374"/>
              <a:ext cx="1539183" cy="49705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957008" eaLnBrk="1" hangingPunct="1">
                <a:buClr>
                  <a:schemeClr val="tx2"/>
                </a:buClr>
                <a:defRPr baseline="0">
                  <a:solidFill>
                    <a:srgbClr val="000000"/>
                  </a:solidFill>
                  <a:latin typeface="+mn-lt"/>
                </a:defRPr>
              </a:lvl1pPr>
              <a:lvl2pPr marL="207013" lvl="1" indent="-205317" defTabSz="957008" eaLnBrk="1" hangingPunct="1">
                <a:buClr>
                  <a:srgbClr val="000000"/>
                </a:buClr>
                <a:buSzPct val="125000"/>
                <a:buFont typeface="Arial" pitchFamily="34" charset="0"/>
                <a:buChar char="•"/>
                <a:defRPr baseline="0">
                  <a:solidFill>
                    <a:srgbClr val="000000"/>
                  </a:solidFill>
                  <a:latin typeface="+mn-lt"/>
                </a:defRPr>
              </a:lvl2pPr>
              <a:lvl3pPr marL="488685" lvl="2" indent="-279976" defTabSz="957008" eaLnBrk="1" hangingPunct="1">
                <a:buClr>
                  <a:srgbClr val="000000"/>
                </a:buClr>
                <a:buSzPct val="120000"/>
                <a:buFont typeface="Arial" pitchFamily="34" charset="0"/>
                <a:buChar char="•"/>
                <a:defRPr baseline="0">
                  <a:solidFill>
                    <a:srgbClr val="000000"/>
                  </a:solidFill>
                  <a:latin typeface="+mn-lt"/>
                </a:defRPr>
              </a:lvl3pPr>
              <a:lvl4pPr marL="656671" lvl="3" indent="-166288" defTabSz="957008" eaLnBrk="1" hangingPunct="1">
                <a:buClr>
                  <a:srgbClr val="000000"/>
                </a:buClr>
                <a:buSzPct val="120000"/>
                <a:buFont typeface="Arial" pitchFamily="34" charset="0"/>
                <a:buChar char="•"/>
                <a:defRPr baseline="0">
                  <a:solidFill>
                    <a:srgbClr val="000000"/>
                  </a:solidFill>
                  <a:latin typeface="+mn-lt"/>
                </a:defRPr>
              </a:lvl4pPr>
              <a:lvl5pPr marL="801443" lvl="4" indent="-139140" defTabSz="957008" eaLnBrk="1" hangingPunct="1">
                <a:buClr>
                  <a:srgbClr val="000000"/>
                </a:buClr>
                <a:buSzPct val="89000"/>
                <a:buFont typeface="Arial" pitchFamily="34" charset="0"/>
                <a:buChar char="•"/>
                <a:defRPr baseline="0">
                  <a:solidFill>
                    <a:srgbClr val="000000"/>
                  </a:solidFill>
                  <a:latin typeface="+mn-lt"/>
                </a:defRPr>
              </a:lvl5pPr>
              <a:lvl6pPr marL="801443" indent="-139140" defTabSz="957008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801443" indent="-139140" defTabSz="957008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801443" indent="-139140" defTabSz="957008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801443" indent="-139140" defTabSz="957008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ru-RU" sz="1600" b="1" dirty="0" smtClean="0">
                  <a:solidFill>
                    <a:schemeClr val="bg1"/>
                  </a:solidFill>
                </a:rPr>
                <a:t>Студенты и школьники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Content Placeholder 2"/>
            <p:cNvSpPr txBox="1">
              <a:spLocks/>
            </p:cNvSpPr>
            <p:nvPr/>
          </p:nvSpPr>
          <p:spPr bwMode="auto">
            <a:xfrm>
              <a:off x="2688931" y="1192673"/>
              <a:ext cx="2931689" cy="288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957008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7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207013" indent="-205317" algn="l" defTabSz="957008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25000"/>
                <a:buFont typeface="Arial" pitchFamily="34" charset="0"/>
                <a:buChar char="•"/>
                <a:defRPr sz="1700" baseline="0">
                  <a:solidFill>
                    <a:srgbClr val="000000"/>
                  </a:solidFill>
                  <a:latin typeface="+mn-lt"/>
                </a:defRPr>
              </a:lvl2pPr>
              <a:lvl3pPr marL="488685" indent="-279976" algn="l" defTabSz="957008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20000"/>
                <a:buFont typeface="Arial" pitchFamily="34" charset="0"/>
                <a:buChar char="•"/>
                <a:defRPr sz="1700" baseline="0">
                  <a:solidFill>
                    <a:srgbClr val="000000"/>
                  </a:solidFill>
                  <a:latin typeface="+mn-lt"/>
                </a:defRPr>
              </a:lvl3pPr>
              <a:lvl4pPr marL="656671" indent="-166288" algn="l" defTabSz="957008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20000"/>
                <a:buFont typeface="Arial" pitchFamily="34" charset="0"/>
                <a:buChar char="•"/>
                <a:defRPr sz="1700" baseline="0">
                  <a:solidFill>
                    <a:srgbClr val="000000"/>
                  </a:solidFill>
                  <a:latin typeface="+mn-lt"/>
                </a:defRPr>
              </a:lvl4pPr>
              <a:lvl5pPr marL="801443" indent="-139140" algn="l" defTabSz="957008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89000"/>
                <a:buFont typeface="Arial" pitchFamily="34" charset="0"/>
                <a:buChar char="•"/>
                <a:defRPr sz="1700" baseline="0">
                  <a:solidFill>
                    <a:srgbClr val="000000"/>
                  </a:solidFill>
                  <a:latin typeface="+mn-lt"/>
                </a:defRPr>
              </a:lvl5pPr>
              <a:lvl6pPr marL="801443" indent="-139140" algn="l" defTabSz="957008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700" baseline="0">
                  <a:solidFill>
                    <a:schemeClr val="tx1"/>
                  </a:solidFill>
                  <a:latin typeface="+mn-lt"/>
                </a:defRPr>
              </a:lvl6pPr>
              <a:lvl7pPr marL="801443" indent="-139140" algn="l" defTabSz="957008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700" baseline="0">
                  <a:solidFill>
                    <a:schemeClr val="tx1"/>
                  </a:solidFill>
                  <a:latin typeface="+mn-lt"/>
                </a:defRPr>
              </a:lvl7pPr>
              <a:lvl8pPr marL="801443" indent="-139140" algn="l" defTabSz="957008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700" baseline="0">
                  <a:solidFill>
                    <a:schemeClr val="tx1"/>
                  </a:solidFill>
                  <a:latin typeface="+mn-lt"/>
                </a:defRPr>
              </a:lvl8pPr>
              <a:lvl9pPr marL="801443" indent="-139140" algn="l" defTabSz="957008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7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sz="1400" b="1" dirty="0" smtClean="0"/>
                <a:t>Стоимость при проезде на коммерческом </a:t>
              </a:r>
              <a:br>
                <a:rPr lang="ru-RU" sz="1400" b="1" dirty="0" smtClean="0"/>
              </a:br>
              <a:r>
                <a:rPr lang="ru-RU" sz="1400" b="1" dirty="0" smtClean="0"/>
                <a:t>и городском перевозчике </a:t>
              </a:r>
              <a:endParaRPr lang="ru-RU" sz="1400" b="1" dirty="0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>
            <a:xfrm>
              <a:off x="2688931" y="1495549"/>
              <a:ext cx="2931689" cy="30611"/>
            </a:xfrm>
            <a:custGeom>
              <a:avLst/>
              <a:gdLst>
                <a:gd name="connsiteX0" fmla="*/ 0 w 4267200"/>
                <a:gd name="connsiteY0" fmla="*/ 0 h 0"/>
                <a:gd name="connsiteX1" fmla="*/ 4267200 w 42672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67200">
                  <a:moveTo>
                    <a:pt x="0" y="0"/>
                  </a:moveTo>
                  <a:lnTo>
                    <a:pt x="4267200" y="0"/>
                  </a:lnTo>
                </a:path>
              </a:pathLst>
            </a:cu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pic>
          <p:nvPicPr>
            <p:cNvPr id="13" name="Picture 12"/>
            <p:cNvPicPr>
              <a:picLocks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21"/>
            <a:stretch/>
          </p:blipFill>
          <p:spPr>
            <a:xfrm>
              <a:off x="2880103" y="1749984"/>
              <a:ext cx="2241218" cy="1216820"/>
            </a:xfrm>
            <a:prstGeom prst="rect">
              <a:avLst/>
            </a:prstGeom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</p:pic>
        <p:pic>
          <p:nvPicPr>
            <p:cNvPr id="14" name="Picture 13"/>
            <p:cNvPicPr>
              <a:picLocks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65"/>
            <a:stretch/>
          </p:blipFill>
          <p:spPr>
            <a:xfrm>
              <a:off x="2880103" y="3144057"/>
              <a:ext cx="2241218" cy="1323031"/>
            </a:xfrm>
            <a:prstGeom prst="rect">
              <a:avLst/>
            </a:prstGeom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</p:pic>
        <p:sp>
          <p:nvSpPr>
            <p:cNvPr id="20" name="Rectangle 3"/>
            <p:cNvSpPr txBox="1"/>
            <p:nvPr/>
          </p:nvSpPr>
          <p:spPr>
            <a:xfrm>
              <a:off x="3674907" y="3144058"/>
              <a:ext cx="732024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57008" eaLnBrk="1" hangingPunct="1">
                <a:buClr>
                  <a:schemeClr val="tx2"/>
                </a:buClr>
                <a:defRPr baseline="0">
                  <a:solidFill>
                    <a:srgbClr val="000000"/>
                  </a:solidFill>
                  <a:latin typeface="+mn-lt"/>
                </a:defRPr>
              </a:lvl1pPr>
              <a:lvl2pPr marL="207013" lvl="1" indent="-205317" defTabSz="957008" eaLnBrk="1" hangingPunct="1">
                <a:buClr>
                  <a:srgbClr val="000000"/>
                </a:buClr>
                <a:buSzPct val="125000"/>
                <a:buFont typeface="Arial" pitchFamily="34" charset="0"/>
                <a:buChar char="•"/>
                <a:defRPr baseline="0">
                  <a:solidFill>
                    <a:srgbClr val="000000"/>
                  </a:solidFill>
                  <a:latin typeface="+mn-lt"/>
                </a:defRPr>
              </a:lvl2pPr>
              <a:lvl3pPr marL="488685" lvl="2" indent="-279976" defTabSz="957008" eaLnBrk="1" hangingPunct="1">
                <a:buClr>
                  <a:srgbClr val="000000"/>
                </a:buClr>
                <a:buSzPct val="120000"/>
                <a:buFont typeface="Arial" pitchFamily="34" charset="0"/>
                <a:buChar char="•"/>
                <a:defRPr baseline="0">
                  <a:solidFill>
                    <a:srgbClr val="000000"/>
                  </a:solidFill>
                  <a:latin typeface="+mn-lt"/>
                </a:defRPr>
              </a:lvl3pPr>
              <a:lvl4pPr marL="656671" lvl="3" indent="-166288" defTabSz="957008" eaLnBrk="1" hangingPunct="1">
                <a:buClr>
                  <a:srgbClr val="000000"/>
                </a:buClr>
                <a:buSzPct val="120000"/>
                <a:buFont typeface="Arial" pitchFamily="34" charset="0"/>
                <a:buChar char="•"/>
                <a:defRPr baseline="0">
                  <a:solidFill>
                    <a:srgbClr val="000000"/>
                  </a:solidFill>
                  <a:latin typeface="+mn-lt"/>
                </a:defRPr>
              </a:lvl4pPr>
              <a:lvl5pPr marL="801443" lvl="4" indent="-139140" defTabSz="957008" eaLnBrk="1" hangingPunct="1">
                <a:buClr>
                  <a:srgbClr val="000000"/>
                </a:buClr>
                <a:buSzPct val="89000"/>
                <a:buFont typeface="Arial" pitchFamily="34" charset="0"/>
                <a:buChar char="•"/>
                <a:defRPr baseline="0">
                  <a:solidFill>
                    <a:srgbClr val="000000"/>
                  </a:solidFill>
                  <a:latin typeface="+mn-lt"/>
                </a:defRPr>
              </a:lvl5pPr>
              <a:lvl6pPr marL="801443" indent="-139140" defTabSz="957008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801443" indent="-139140" defTabSz="957008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801443" indent="-139140" defTabSz="957008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801443" indent="-139140" defTabSz="957008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sz="800" b="1" baseline="30000" dirty="0" smtClean="0">
                  <a:solidFill>
                    <a:schemeClr val="bg1"/>
                  </a:solidFill>
                </a:rPr>
                <a:t>1</a:t>
              </a:r>
              <a:r>
                <a:rPr lang="en-US" sz="800" b="1" dirty="0" smtClean="0">
                  <a:solidFill>
                    <a:schemeClr val="bg1"/>
                  </a:solidFill>
                </a:rPr>
                <a:t> 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Rounded Rectangular Callout 21"/>
            <p:cNvSpPr/>
            <p:nvPr/>
          </p:nvSpPr>
          <p:spPr>
            <a:xfrm>
              <a:off x="2919994" y="1968270"/>
              <a:ext cx="529114" cy="279957"/>
            </a:xfrm>
            <a:prstGeom prst="wedgeRoundRectCallout">
              <a:avLst>
                <a:gd name="adj1" fmla="val 38573"/>
                <a:gd name="adj2" fmla="val 82199"/>
                <a:gd name="adj3" fmla="val 16667"/>
              </a:avLst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</a:rPr>
                <a:t>35 р.</a:t>
              </a:r>
              <a:endParaRPr lang="en-US" sz="1400" b="1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ular Callout 22"/>
            <p:cNvSpPr/>
            <p:nvPr/>
          </p:nvSpPr>
          <p:spPr>
            <a:xfrm>
              <a:off x="2929717" y="3490869"/>
              <a:ext cx="529114" cy="279957"/>
            </a:xfrm>
            <a:prstGeom prst="wedgeRoundRectCallout">
              <a:avLst>
                <a:gd name="adj1" fmla="val 38573"/>
                <a:gd name="adj2" fmla="val 82199"/>
                <a:gd name="adj3" fmla="val 16667"/>
              </a:avLst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</a:rPr>
                <a:t>35 р.</a:t>
              </a:r>
              <a:endParaRPr lang="en-US" sz="1400" b="1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ular Callout 24"/>
            <p:cNvSpPr/>
            <p:nvPr/>
          </p:nvSpPr>
          <p:spPr>
            <a:xfrm>
              <a:off x="3411295" y="1705318"/>
              <a:ext cx="529114" cy="279957"/>
            </a:xfrm>
            <a:prstGeom prst="wedgeRoundRectCallout">
              <a:avLst>
                <a:gd name="adj1" fmla="val 38573"/>
                <a:gd name="adj2" fmla="val 82199"/>
                <a:gd name="adj3" fmla="val 16667"/>
              </a:avLst>
            </a:prstGeom>
            <a:solidFill>
              <a:schemeClr val="tx2">
                <a:lumMod val="75000"/>
                <a:lumOff val="2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</a:rPr>
                <a:t>0 р.</a:t>
              </a:r>
              <a:endParaRPr lang="en-US" sz="14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6" name="Rounded Rectangular Callout 25"/>
            <p:cNvSpPr/>
            <p:nvPr/>
          </p:nvSpPr>
          <p:spPr>
            <a:xfrm>
              <a:off x="3372404" y="3152699"/>
              <a:ext cx="529114" cy="279957"/>
            </a:xfrm>
            <a:prstGeom prst="wedgeRoundRectCallout">
              <a:avLst>
                <a:gd name="adj1" fmla="val 38573"/>
                <a:gd name="adj2" fmla="val 82199"/>
                <a:gd name="adj3" fmla="val 16667"/>
              </a:avLst>
            </a:prstGeom>
            <a:solidFill>
              <a:schemeClr val="tx2">
                <a:lumMod val="75000"/>
                <a:lumOff val="2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</a:rPr>
                <a:t>6 р.</a:t>
              </a:r>
              <a:r>
                <a:rPr lang="en-US" sz="1400" b="1" baseline="30000" dirty="0">
                  <a:solidFill>
                    <a:schemeClr val="bg1"/>
                  </a:solidFill>
                </a:rPr>
                <a:t>2</a:t>
              </a:r>
              <a:endParaRPr lang="en-US" sz="1400" b="1" baseline="30000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53" name="Rectangle 12"/>
          <p:cNvSpPr txBox="1">
            <a:spLocks/>
          </p:cNvSpPr>
          <p:nvPr/>
        </p:nvSpPr>
        <p:spPr>
          <a:xfrm>
            <a:off x="7010400" y="2899353"/>
            <a:ext cx="2552700" cy="1891655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228600" dist="38100" dir="2700000" algn="tl" rotWithShape="0">
              <a:prstClr val="black">
                <a:alpha val="26000"/>
              </a:prstClr>
            </a:outerShdw>
          </a:effectLst>
          <a:ex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600" b="1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dirty="0" smtClean="0"/>
              <a:t>На автобусы частных перевозчиков затруднен доступ маломобильных пассажиров</a:t>
            </a:r>
            <a:r>
              <a:rPr lang="en-US" dirty="0"/>
              <a:t> </a:t>
            </a:r>
            <a:r>
              <a:rPr lang="ru-RU" dirty="0" smtClean="0"/>
              <a:t>и пассажиров с детскими колясками!</a:t>
            </a:r>
            <a:endParaRPr lang="ru-RU" dirty="0"/>
          </a:p>
        </p:txBody>
      </p:sp>
      <p:grpSp>
        <p:nvGrpSpPr>
          <p:cNvPr id="21" name="Group 20"/>
          <p:cNvGrpSpPr/>
          <p:nvPr/>
        </p:nvGrpSpPr>
        <p:grpSpPr>
          <a:xfrm>
            <a:off x="1158826" y="1412902"/>
            <a:ext cx="1754411" cy="567213"/>
            <a:chOff x="4561736" y="290513"/>
            <a:chExt cx="1754411" cy="567213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auto">
            <a:xfrm>
              <a:off x="4815736" y="686275"/>
              <a:ext cx="1208664" cy="169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ru-RU" sz="1100" dirty="0" smtClean="0">
                  <a:latin typeface="+mn-lt"/>
                </a:rPr>
                <a:t>Социальная карта</a:t>
              </a:r>
              <a:endParaRPr lang="en-US" sz="1100" dirty="0">
                <a:latin typeface="+mn-lt"/>
              </a:endParaRPr>
            </a:p>
          </p:txBody>
        </p:sp>
        <p:sp>
          <p:nvSpPr>
            <p:cNvPr id="27" name="LegendRectangle1"/>
            <p:cNvSpPr>
              <a:spLocks noChangeArrowheads="1"/>
            </p:cNvSpPr>
            <p:nvPr/>
          </p:nvSpPr>
          <p:spPr bwMode="auto">
            <a:xfrm>
              <a:off x="4561736" y="697388"/>
              <a:ext cx="165100" cy="160338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egend2"/>
            <p:cNvSpPr>
              <a:spLocks noChangeArrowheads="1"/>
            </p:cNvSpPr>
            <p:nvPr/>
          </p:nvSpPr>
          <p:spPr bwMode="auto">
            <a:xfrm>
              <a:off x="4815736" y="290513"/>
              <a:ext cx="150041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ru-RU" sz="1100" dirty="0" smtClean="0">
                  <a:latin typeface="+mn-lt"/>
                </a:rPr>
                <a:t>Наличная оплата </a:t>
              </a:r>
              <a:br>
                <a:rPr lang="ru-RU" sz="1100" dirty="0" smtClean="0">
                  <a:latin typeface="+mn-lt"/>
                </a:rPr>
              </a:br>
              <a:r>
                <a:rPr lang="ru-RU" sz="1100" dirty="0" smtClean="0">
                  <a:latin typeface="+mn-lt"/>
                </a:rPr>
                <a:t>(частные перевозчики)</a:t>
              </a:r>
              <a:endParaRPr lang="en-US" sz="1100" dirty="0">
                <a:latin typeface="+mn-lt"/>
              </a:endParaRPr>
            </a:p>
          </p:txBody>
        </p:sp>
        <p:sp>
          <p:nvSpPr>
            <p:cNvPr id="30" name="LegendRectangle2"/>
            <p:cNvSpPr>
              <a:spLocks noChangeArrowheads="1"/>
            </p:cNvSpPr>
            <p:nvPr/>
          </p:nvSpPr>
          <p:spPr bwMode="auto">
            <a:xfrm>
              <a:off x="4561736" y="301626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Rectangle 12"/>
          <p:cNvSpPr txBox="1">
            <a:spLocks/>
          </p:cNvSpPr>
          <p:nvPr/>
        </p:nvSpPr>
        <p:spPr>
          <a:xfrm>
            <a:off x="3633718" y="3599197"/>
            <a:ext cx="2890757" cy="351722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228600" dist="38100" dir="2700000" algn="tl" rotWithShape="0">
              <a:prstClr val="black">
                <a:alpha val="26000"/>
              </a:prstClr>
            </a:outerShdw>
          </a:effectLst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Экономия в год </a:t>
            </a:r>
            <a:r>
              <a:rPr lang="en-US" sz="1400" b="1" dirty="0">
                <a:solidFill>
                  <a:schemeClr val="bg1"/>
                </a:solidFill>
              </a:rPr>
              <a:t>&gt;</a:t>
            </a:r>
            <a:r>
              <a:rPr lang="ru-RU" sz="1400" b="1" dirty="0" smtClean="0">
                <a:solidFill>
                  <a:schemeClr val="bg1"/>
                </a:solidFill>
              </a:rPr>
              <a:t>14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тыс. руб.</a:t>
            </a:r>
            <a:r>
              <a:rPr lang="ru-RU" sz="1400" baseline="30000" dirty="0" smtClean="0">
                <a:solidFill>
                  <a:schemeClr val="bg1"/>
                </a:solidFill>
              </a:rPr>
              <a:t>1</a:t>
            </a:r>
            <a:endParaRPr lang="ru-RU" sz="1400" baseline="30000" dirty="0">
              <a:solidFill>
                <a:schemeClr val="bg1"/>
              </a:solidFill>
            </a:endParaRPr>
          </a:p>
        </p:txBody>
      </p:sp>
      <p:sp>
        <p:nvSpPr>
          <p:cNvPr id="32" name="McK 4. Footnote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51831" y="6494109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000" dirty="0" smtClean="0">
                <a:latin typeface="FuturaDemiC"/>
              </a:rPr>
              <a:t>2 При 2 поездках в день 20 дней в месяц, только учебные дни (170 дней)</a:t>
            </a:r>
            <a:endParaRPr lang="en-US" sz="1000" dirty="0">
              <a:latin typeface="FuturaDemiC"/>
            </a:endParaRPr>
          </a:p>
        </p:txBody>
      </p:sp>
      <p:sp>
        <p:nvSpPr>
          <p:cNvPr id="33" name="Rectangle 12"/>
          <p:cNvSpPr txBox="1">
            <a:spLocks/>
          </p:cNvSpPr>
          <p:nvPr/>
        </p:nvSpPr>
        <p:spPr>
          <a:xfrm>
            <a:off x="3633718" y="5874352"/>
            <a:ext cx="2890757" cy="351722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228600" dist="38100" dir="2700000" algn="tl" rotWithShape="0">
              <a:prstClr val="black">
                <a:alpha val="26000"/>
              </a:prstClr>
            </a:outerShdw>
          </a:effectLst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Экономия в год </a:t>
            </a:r>
            <a:r>
              <a:rPr lang="en-US" sz="1400" b="1" dirty="0" smtClean="0">
                <a:solidFill>
                  <a:schemeClr val="bg1"/>
                </a:solidFill>
              </a:rPr>
              <a:t>&gt;9 </a:t>
            </a:r>
            <a:r>
              <a:rPr lang="ru-RU" sz="1400" b="1" dirty="0" smtClean="0">
                <a:solidFill>
                  <a:schemeClr val="bg1"/>
                </a:solidFill>
              </a:rPr>
              <a:t>тыс. руб.</a:t>
            </a:r>
            <a:r>
              <a:rPr lang="ru-RU" sz="1400" baseline="30000" dirty="0" smtClean="0">
                <a:solidFill>
                  <a:schemeClr val="bg1"/>
                </a:solidFill>
              </a:rPr>
              <a:t>1</a:t>
            </a:r>
            <a:endParaRPr lang="ru-RU" sz="14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74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Object 5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04032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16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5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en-US" sz="140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6" name="Object 5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248095304"/>
              </p:ext>
            </p:extLst>
          </p:nvPr>
        </p:nvGraphicFramePr>
        <p:xfrm>
          <a:off x="3810000" y="2171701"/>
          <a:ext cx="5838821" cy="1142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17" name="Chart" r:id="rId13" imgW="5838821" imgH="1142899" progId="MSGraph.Chart.8">
                  <p:embed followColorScheme="full"/>
                </p:oleObj>
              </mc:Choice>
              <mc:Fallback>
                <p:oleObj name="Chart" r:id="rId13" imgW="5838821" imgH="1142899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171701"/>
                        <a:ext cx="5838821" cy="11428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342" name="Picture 94" descr="C:\Users\Natalya Trembovetska\Desktop\EPS\Город\shutterstock_145767566 [Converted].png"/>
          <p:cNvPicPr>
            <a:picLocks noChangeAspect="1" noChangeArrowheads="1"/>
          </p:cNvPicPr>
          <p:nvPr/>
        </p:nvPicPr>
        <p:blipFill rotWithShape="1">
          <a:blip r:embed="rId1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"/>
          <a:stretch/>
        </p:blipFill>
        <p:spPr bwMode="auto">
          <a:xfrm>
            <a:off x="0" y="5328153"/>
            <a:ext cx="3434556" cy="88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242" y="234863"/>
            <a:ext cx="8655521" cy="646331"/>
          </a:xfrm>
          <a:ln w="3175">
            <a:miter lim="400000"/>
          </a:ln>
        </p:spPr>
        <p:txBody>
          <a:bodyPr wrap="square" lIns="0" tIns="0" rIns="0" bIns="0" anchor="t" anchorCtr="0">
            <a:spAutoFit/>
          </a:bodyPr>
          <a:lstStyle/>
          <a:p>
            <a:r>
              <a:rPr lang="ru-RU" dirty="0"/>
              <a:t>Маршрутки подвергают пассажиров опасности за счет несоблюдения правил дорожного движения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64862057"/>
              </p:ext>
            </p:extLst>
          </p:nvPr>
        </p:nvGraphicFramePr>
        <p:xfrm>
          <a:off x="3810000" y="4000499"/>
          <a:ext cx="5838821" cy="138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18" name="Chart" r:id="rId16" imgW="5838821" imgH="1381250" progId="MSGraph.Chart.8">
                  <p:embed followColorScheme="full"/>
                </p:oleObj>
              </mc:Choice>
              <mc:Fallback>
                <p:oleObj name="Chart" r:id="rId16" imgW="5838821" imgH="138125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000499"/>
                        <a:ext cx="5838821" cy="138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Placeholder 20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5683646" y="5448300"/>
            <a:ext cx="6746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80273855-81D1-441D-B8AC-7D5038F399BC}" type="datetime'''''''''''''''''''''А''в''''''''''т''''''о''б''''у''с'''">
              <a:rPr lang="en-US" sz="1400">
                <a:solidFill>
                  <a:schemeClr val="bg1">
                    <a:lumMod val="50000"/>
                  </a:schemeClr>
                </a:solidFill>
                <a:cs typeface="Arial"/>
              </a:rPr>
              <a:pPr/>
              <a:t>Автобус</a:t>
            </a:fld>
            <a:endParaRPr lang="en-US" sz="1400" dirty="0">
              <a:solidFill>
                <a:schemeClr val="bg1">
                  <a:lumMod val="50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Text Placeholder 19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4133849" y="5448300"/>
            <a:ext cx="10223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400" b="1" dirty="0" smtClean="0">
                <a:solidFill>
                  <a:schemeClr val="accent4"/>
                </a:solidFill>
                <a:cs typeface="Arial"/>
              </a:rPr>
              <a:t>Частный</a:t>
            </a:r>
            <a:br>
              <a:rPr lang="ru-RU" sz="1400" b="1" dirty="0" smtClean="0">
                <a:solidFill>
                  <a:schemeClr val="accent4"/>
                </a:solidFill>
                <a:cs typeface="Arial"/>
              </a:rPr>
            </a:br>
            <a:r>
              <a:rPr lang="ru-RU" sz="1400" b="1" dirty="0" smtClean="0">
                <a:solidFill>
                  <a:schemeClr val="accent4"/>
                </a:solidFill>
                <a:cs typeface="Arial"/>
              </a:rPr>
              <a:t>перевозчик</a:t>
            </a:r>
            <a:r>
              <a:rPr lang="en-US" sz="1400" b="1" dirty="0" smtClean="0">
                <a:solidFill>
                  <a:schemeClr val="accent4"/>
                </a:solidFill>
                <a:cs typeface="Arial"/>
              </a:rPr>
              <a:t> </a:t>
            </a:r>
            <a:endParaRPr lang="en-US" sz="1400" b="1" dirty="0">
              <a:solidFill>
                <a:schemeClr val="accent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Text Placeholder 2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8343900" y="5448300"/>
            <a:ext cx="7223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B1CE838B-BC05-4475-A65F-FCBB62AACD64}" type="datetime'Т''''''ра''''м''''''''ва''''й'''''''''''''">
              <a:rPr lang="en-US" sz="1400">
                <a:solidFill>
                  <a:schemeClr val="bg1">
                    <a:lumMod val="50000"/>
                  </a:schemeClr>
                </a:solidFill>
                <a:cs typeface="Arial"/>
              </a:rPr>
              <a:pPr/>
              <a:t>Трамвай</a:t>
            </a:fld>
            <a:endParaRPr lang="en-US" sz="1400" dirty="0">
              <a:solidFill>
                <a:schemeClr val="bg1">
                  <a:lumMod val="50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Text Placeholder 21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6943725" y="5448300"/>
            <a:ext cx="9826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CF87EA43-039A-40F5-8CD2-B8E3C997FFB3}" type="datetime'''Т''''''''''''''р''''''о''''л''''''л''''''''е''''йб''у''с'''">
              <a:rPr lang="en-US" sz="1400">
                <a:solidFill>
                  <a:schemeClr val="bg1">
                    <a:lumMod val="50000"/>
                  </a:schemeClr>
                </a:solidFill>
                <a:cs typeface="Arial"/>
              </a:rPr>
              <a:pPr/>
              <a:t>Троллейбус</a:t>
            </a:fld>
            <a:endParaRPr lang="en-US" sz="1400" dirty="0">
              <a:solidFill>
                <a:schemeClr val="bg1">
                  <a:lumMod val="50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" name="Rectangle 12"/>
          <p:cNvSpPr txBox="1">
            <a:spLocks/>
          </p:cNvSpPr>
          <p:nvPr/>
        </p:nvSpPr>
        <p:spPr>
          <a:xfrm>
            <a:off x="842169" y="1693863"/>
            <a:ext cx="2592387" cy="151050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600" b="1" dirty="0" smtClean="0"/>
              <a:t>Количество </a:t>
            </a:r>
            <a:r>
              <a:rPr lang="ru-RU" sz="1600" b="1" dirty="0"/>
              <a:t>ДТП на 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ru-RU" sz="1600" b="1" dirty="0" smtClean="0"/>
              <a:t>1 транспортное средство </a:t>
            </a:r>
            <a:r>
              <a:rPr lang="ru-RU" sz="1600" b="1" dirty="0"/>
              <a:t>в год</a:t>
            </a:r>
            <a:r>
              <a:rPr lang="ru-RU" sz="1600" b="1" dirty="0">
                <a:solidFill>
                  <a:schemeClr val="accent4"/>
                </a:solidFill>
              </a:rPr>
              <a:t/>
            </a:r>
            <a:br>
              <a:rPr lang="ru-RU" sz="1600" b="1" dirty="0">
                <a:solidFill>
                  <a:schemeClr val="accent4"/>
                </a:solidFill>
              </a:rPr>
            </a:b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Единиц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5" name="Picture 74" descr="C:\Users\Natalya Trembovetska\Desktop\автобус сер.png"/>
          <p:cNvPicPr>
            <a:picLocks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8670" y="5897563"/>
            <a:ext cx="604641" cy="32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78" descr="C:\Users\Natalya Trembovetska\Desktop\троллейбус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1068" y="5772150"/>
            <a:ext cx="604641" cy="45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2" descr="C:\Users\Natalya Trembovetska\Desktop\трамвай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1768" y="5752221"/>
            <a:ext cx="646575" cy="45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6" descr="C:\Users\Natalya Trembovetska\Desktop\маршрутка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10123" y="5895975"/>
            <a:ext cx="606515" cy="32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ectangle 12"/>
          <p:cNvSpPr txBox="1"/>
          <p:nvPr/>
        </p:nvSpPr>
        <p:spPr>
          <a:xfrm>
            <a:off x="8307977" y="2562225"/>
            <a:ext cx="10688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57008" eaLnBrk="1" hangingPunct="1">
              <a:buClr>
                <a:schemeClr val="tx2"/>
              </a:buClr>
              <a:defRPr baseline="0">
                <a:solidFill>
                  <a:srgbClr val="000000"/>
                </a:solidFill>
                <a:latin typeface="+mn-lt"/>
              </a:defRPr>
            </a:lvl1pPr>
            <a:lvl2pPr marL="207013" lvl="1" indent="-205317" defTabSz="957008" eaLnBrk="1" hangingPunct="1">
              <a:buClr>
                <a:srgbClr val="000000"/>
              </a:buClr>
              <a:buSzPct val="125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2pPr>
            <a:lvl3pPr marL="488685" lvl="2" indent="-279976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3pPr>
            <a:lvl4pPr marL="656671" lvl="3" indent="-166288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4pPr>
            <a:lvl5pPr marL="801443" lvl="4" indent="-139140" defTabSz="957008" eaLnBrk="1" hangingPunct="1">
              <a:buClr>
                <a:srgbClr val="000000"/>
              </a:buClr>
              <a:buSzPct val="89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5pPr>
            <a:lvl6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0,05</a:t>
            </a:r>
          </a:p>
        </p:txBody>
      </p:sp>
      <p:sp>
        <p:nvSpPr>
          <p:cNvPr id="84" name="Rectangle 12"/>
          <p:cNvSpPr txBox="1"/>
          <p:nvPr/>
        </p:nvSpPr>
        <p:spPr>
          <a:xfrm>
            <a:off x="6918960" y="2562225"/>
            <a:ext cx="10688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57008" eaLnBrk="1" hangingPunct="1">
              <a:buClr>
                <a:schemeClr val="tx2"/>
              </a:buClr>
              <a:defRPr baseline="0">
                <a:solidFill>
                  <a:srgbClr val="000000"/>
                </a:solidFill>
                <a:latin typeface="+mn-lt"/>
              </a:defRPr>
            </a:lvl1pPr>
            <a:lvl2pPr marL="207013" lvl="1" indent="-205317" defTabSz="957008" eaLnBrk="1" hangingPunct="1">
              <a:buClr>
                <a:srgbClr val="000000"/>
              </a:buClr>
              <a:buSzPct val="125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2pPr>
            <a:lvl3pPr marL="488685" lvl="2" indent="-279976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3pPr>
            <a:lvl4pPr marL="656671" lvl="3" indent="-166288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4pPr>
            <a:lvl5pPr marL="801443" lvl="4" indent="-139140" defTabSz="957008" eaLnBrk="1" hangingPunct="1">
              <a:buClr>
                <a:srgbClr val="000000"/>
              </a:buClr>
              <a:buSzPct val="89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5pPr>
            <a:lvl6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0,05</a:t>
            </a:r>
          </a:p>
        </p:txBody>
      </p:sp>
      <p:sp>
        <p:nvSpPr>
          <p:cNvPr id="85" name="Rectangle 12"/>
          <p:cNvSpPr txBox="1"/>
          <p:nvPr/>
        </p:nvSpPr>
        <p:spPr>
          <a:xfrm>
            <a:off x="4099998" y="1795463"/>
            <a:ext cx="10688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57008" eaLnBrk="1" hangingPunct="1">
              <a:buClr>
                <a:schemeClr val="tx2"/>
              </a:buClr>
              <a:defRPr baseline="0">
                <a:solidFill>
                  <a:srgbClr val="000000"/>
                </a:solidFill>
                <a:latin typeface="+mn-lt"/>
              </a:defRPr>
            </a:lvl1pPr>
            <a:lvl2pPr marL="207013" lvl="1" indent="-205317" defTabSz="957008" eaLnBrk="1" hangingPunct="1">
              <a:buClr>
                <a:srgbClr val="000000"/>
              </a:buClr>
              <a:buSzPct val="125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2pPr>
            <a:lvl3pPr marL="488685" lvl="2" indent="-279976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3pPr>
            <a:lvl4pPr marL="656671" lvl="3" indent="-166288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4pPr>
            <a:lvl5pPr marL="801443" lvl="4" indent="-139140" defTabSz="957008" eaLnBrk="1" hangingPunct="1">
              <a:buClr>
                <a:srgbClr val="000000"/>
              </a:buClr>
              <a:buSzPct val="89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5pPr>
            <a:lvl6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2800" dirty="0" smtClean="0">
                <a:solidFill>
                  <a:schemeClr val="accent4"/>
                </a:solidFill>
              </a:rPr>
              <a:t>0,2</a:t>
            </a:r>
            <a:r>
              <a:rPr lang="ru-RU" sz="2800" dirty="0" smtClean="0">
                <a:solidFill>
                  <a:schemeClr val="accent4"/>
                </a:solidFill>
              </a:rPr>
              <a:t>1</a:t>
            </a:r>
            <a:endParaRPr lang="en-US" sz="2800" baseline="30000" dirty="0">
              <a:solidFill>
                <a:schemeClr val="accent4"/>
              </a:solidFill>
            </a:endParaRPr>
          </a:p>
        </p:txBody>
      </p:sp>
      <p:sp>
        <p:nvSpPr>
          <p:cNvPr id="86" name="Rectangle 12"/>
          <p:cNvSpPr txBox="1"/>
          <p:nvPr/>
        </p:nvSpPr>
        <p:spPr>
          <a:xfrm>
            <a:off x="5479815" y="2511425"/>
            <a:ext cx="10688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57008" eaLnBrk="1" hangingPunct="1">
              <a:buClr>
                <a:schemeClr val="tx2"/>
              </a:buClr>
              <a:defRPr baseline="0">
                <a:solidFill>
                  <a:srgbClr val="000000"/>
                </a:solidFill>
                <a:latin typeface="+mn-lt"/>
              </a:defRPr>
            </a:lvl1pPr>
            <a:lvl2pPr marL="207013" lvl="1" indent="-205317" defTabSz="957008" eaLnBrk="1" hangingPunct="1">
              <a:buClr>
                <a:srgbClr val="000000"/>
              </a:buClr>
              <a:buSzPct val="125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2pPr>
            <a:lvl3pPr marL="488685" lvl="2" indent="-279976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3pPr>
            <a:lvl4pPr marL="656671" lvl="3" indent="-166288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4pPr>
            <a:lvl5pPr marL="801443" lvl="4" indent="-139140" defTabSz="957008" eaLnBrk="1" hangingPunct="1">
              <a:buClr>
                <a:srgbClr val="000000"/>
              </a:buClr>
              <a:buSzPct val="89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5pPr>
            <a:lvl6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0,06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617009" y="1587500"/>
            <a:ext cx="1422635" cy="952500"/>
          </a:xfrm>
          <a:custGeom>
            <a:avLst/>
            <a:gdLst>
              <a:gd name="connsiteX0" fmla="*/ 0 w 1295400"/>
              <a:gd name="connsiteY0" fmla="*/ 95250 h 952500"/>
              <a:gd name="connsiteX1" fmla="*/ 0 w 1295400"/>
              <a:gd name="connsiteY1" fmla="*/ 0 h 952500"/>
              <a:gd name="connsiteX2" fmla="*/ 1295400 w 1295400"/>
              <a:gd name="connsiteY2" fmla="*/ 0 h 952500"/>
              <a:gd name="connsiteX3" fmla="*/ 1295400 w 1295400"/>
              <a:gd name="connsiteY3" fmla="*/ 95250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5400" h="952500">
                <a:moveTo>
                  <a:pt x="0" y="95250"/>
                </a:moveTo>
                <a:lnTo>
                  <a:pt x="0" y="0"/>
                </a:lnTo>
                <a:lnTo>
                  <a:pt x="1295400" y="0"/>
                </a:lnTo>
                <a:lnTo>
                  <a:pt x="1295400" y="952500"/>
                </a:ln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Oval 3"/>
          <p:cNvSpPr/>
          <p:nvPr/>
        </p:nvSpPr>
        <p:spPr>
          <a:xfrm>
            <a:off x="5493309" y="1744663"/>
            <a:ext cx="1055364" cy="51189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ctr"/>
          <a:lstStyle/>
          <a:p>
            <a:pPr algn="ctr"/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</a:rPr>
              <a:t>-74%</a:t>
            </a:r>
            <a:endParaRPr lang="ru-RU" sz="2800" b="1" dirty="0" err="1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6" name="Rectangle 12"/>
          <p:cNvSpPr txBox="1"/>
          <p:nvPr/>
        </p:nvSpPr>
        <p:spPr>
          <a:xfrm>
            <a:off x="4099998" y="3619500"/>
            <a:ext cx="10688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57008" eaLnBrk="1" hangingPunct="1">
              <a:buClr>
                <a:schemeClr val="tx2"/>
              </a:buClr>
              <a:defRPr baseline="0">
                <a:solidFill>
                  <a:srgbClr val="000000"/>
                </a:solidFill>
                <a:latin typeface="+mn-lt"/>
              </a:defRPr>
            </a:lvl1pPr>
            <a:lvl2pPr marL="207013" lvl="1" indent="-205317" defTabSz="957008" eaLnBrk="1" hangingPunct="1">
              <a:buClr>
                <a:srgbClr val="000000"/>
              </a:buClr>
              <a:buSzPct val="125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2pPr>
            <a:lvl3pPr marL="488685" lvl="2" indent="-279976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3pPr>
            <a:lvl4pPr marL="656671" lvl="3" indent="-166288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4pPr>
            <a:lvl5pPr marL="801443" lvl="4" indent="-139140" defTabSz="957008" eaLnBrk="1" hangingPunct="1">
              <a:buClr>
                <a:srgbClr val="000000"/>
              </a:buClr>
              <a:buSzPct val="89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5pPr>
            <a:lvl6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ru-RU" sz="2800" dirty="0" smtClean="0">
                <a:solidFill>
                  <a:schemeClr val="accent4"/>
                </a:solidFill>
              </a:rPr>
              <a:t>86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97" name="Rectangle 12"/>
          <p:cNvSpPr txBox="1"/>
          <p:nvPr/>
        </p:nvSpPr>
        <p:spPr>
          <a:xfrm>
            <a:off x="8307977" y="4478338"/>
            <a:ext cx="10688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57008" eaLnBrk="1" hangingPunct="1">
              <a:buClr>
                <a:schemeClr val="tx2"/>
              </a:buClr>
              <a:defRPr baseline="0">
                <a:solidFill>
                  <a:srgbClr val="000000"/>
                </a:solidFill>
                <a:latin typeface="+mn-lt"/>
              </a:defRPr>
            </a:lvl1pPr>
            <a:lvl2pPr marL="207013" lvl="1" indent="-205317" defTabSz="957008" eaLnBrk="1" hangingPunct="1">
              <a:buClr>
                <a:srgbClr val="000000"/>
              </a:buClr>
              <a:buSzPct val="125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2pPr>
            <a:lvl3pPr marL="488685" lvl="2" indent="-279976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3pPr>
            <a:lvl4pPr marL="656671" lvl="3" indent="-166288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4pPr>
            <a:lvl5pPr marL="801443" lvl="4" indent="-139140" defTabSz="957008" eaLnBrk="1" hangingPunct="1">
              <a:buClr>
                <a:srgbClr val="000000"/>
              </a:buClr>
              <a:buSzPct val="89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5pPr>
            <a:lvl6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23</a:t>
            </a:r>
          </a:p>
        </p:txBody>
      </p:sp>
      <p:sp>
        <p:nvSpPr>
          <p:cNvPr id="98" name="Rectangle 12"/>
          <p:cNvSpPr txBox="1"/>
          <p:nvPr/>
        </p:nvSpPr>
        <p:spPr>
          <a:xfrm>
            <a:off x="6918960" y="4530725"/>
            <a:ext cx="10688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57008" eaLnBrk="1" hangingPunct="1">
              <a:buClr>
                <a:schemeClr val="tx2"/>
              </a:buClr>
              <a:defRPr baseline="0">
                <a:solidFill>
                  <a:srgbClr val="000000"/>
                </a:solidFill>
                <a:latin typeface="+mn-lt"/>
              </a:defRPr>
            </a:lvl1pPr>
            <a:lvl2pPr marL="207013" lvl="1" indent="-205317" defTabSz="957008" eaLnBrk="1" hangingPunct="1">
              <a:buClr>
                <a:srgbClr val="000000"/>
              </a:buClr>
              <a:buSzPct val="125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2pPr>
            <a:lvl3pPr marL="488685" lvl="2" indent="-279976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3pPr>
            <a:lvl4pPr marL="656671" lvl="3" indent="-166288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4pPr>
            <a:lvl5pPr marL="801443" lvl="4" indent="-139140" defTabSz="957008" eaLnBrk="1" hangingPunct="1">
              <a:buClr>
                <a:srgbClr val="000000"/>
              </a:buClr>
              <a:buSzPct val="89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5pPr>
            <a:lvl6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22</a:t>
            </a:r>
          </a:p>
        </p:txBody>
      </p:sp>
      <p:sp>
        <p:nvSpPr>
          <p:cNvPr id="99" name="Rectangle 12"/>
          <p:cNvSpPr txBox="1"/>
          <p:nvPr/>
        </p:nvSpPr>
        <p:spPr>
          <a:xfrm>
            <a:off x="5479815" y="4368800"/>
            <a:ext cx="10688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57008" eaLnBrk="1" hangingPunct="1">
              <a:buClr>
                <a:schemeClr val="tx2"/>
              </a:buClr>
              <a:defRPr baseline="0">
                <a:solidFill>
                  <a:srgbClr val="000000"/>
                </a:solidFill>
                <a:latin typeface="+mn-lt"/>
              </a:defRPr>
            </a:lvl1pPr>
            <a:lvl2pPr marL="207013" lvl="1" indent="-205317" defTabSz="957008" eaLnBrk="1" hangingPunct="1">
              <a:buClr>
                <a:srgbClr val="000000"/>
              </a:buClr>
              <a:buSzPct val="125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2pPr>
            <a:lvl3pPr marL="488685" lvl="2" indent="-279976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3pPr>
            <a:lvl4pPr marL="656671" lvl="3" indent="-166288" defTabSz="957008" eaLnBrk="1" hangingPunct="1">
              <a:buClr>
                <a:srgbClr val="000000"/>
              </a:buClr>
              <a:buSzPct val="120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4pPr>
            <a:lvl5pPr marL="801443" lvl="4" indent="-139140" defTabSz="957008" eaLnBrk="1" hangingPunct="1">
              <a:buClr>
                <a:srgbClr val="000000"/>
              </a:buClr>
              <a:buSzPct val="89000"/>
              <a:buFont typeface="Arial" pitchFamily="34" charset="0"/>
              <a:buChar char="•"/>
              <a:defRPr baseline="0">
                <a:solidFill>
                  <a:srgbClr val="000000"/>
                </a:solidFill>
                <a:latin typeface="+mn-lt"/>
              </a:defRPr>
            </a:lvl5pPr>
            <a:lvl6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01443" indent="-139140" defTabSz="95700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34</a:t>
            </a:r>
          </a:p>
        </p:txBody>
      </p:sp>
      <p:sp>
        <p:nvSpPr>
          <p:cNvPr id="104" name="Freeform 103"/>
          <p:cNvSpPr/>
          <p:nvPr/>
        </p:nvSpPr>
        <p:spPr>
          <a:xfrm>
            <a:off x="4617009" y="3432175"/>
            <a:ext cx="1422635" cy="952500"/>
          </a:xfrm>
          <a:custGeom>
            <a:avLst/>
            <a:gdLst>
              <a:gd name="connsiteX0" fmla="*/ 0 w 1295400"/>
              <a:gd name="connsiteY0" fmla="*/ 95250 h 952500"/>
              <a:gd name="connsiteX1" fmla="*/ 0 w 1295400"/>
              <a:gd name="connsiteY1" fmla="*/ 0 h 952500"/>
              <a:gd name="connsiteX2" fmla="*/ 1295400 w 1295400"/>
              <a:gd name="connsiteY2" fmla="*/ 0 h 952500"/>
              <a:gd name="connsiteX3" fmla="*/ 1295400 w 1295400"/>
              <a:gd name="connsiteY3" fmla="*/ 95250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5400" h="952500">
                <a:moveTo>
                  <a:pt x="0" y="95250"/>
                </a:moveTo>
                <a:lnTo>
                  <a:pt x="0" y="0"/>
                </a:lnTo>
                <a:lnTo>
                  <a:pt x="1295400" y="0"/>
                </a:lnTo>
                <a:lnTo>
                  <a:pt x="1295400" y="952500"/>
                </a:ln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Freeform 110"/>
          <p:cNvSpPr/>
          <p:nvPr/>
        </p:nvSpPr>
        <p:spPr>
          <a:xfrm>
            <a:off x="1018903" y="3201988"/>
            <a:ext cx="8353696" cy="45719"/>
          </a:xfrm>
          <a:custGeom>
            <a:avLst/>
            <a:gdLst>
              <a:gd name="connsiteX0" fmla="*/ 8029303 w 8029303"/>
              <a:gd name="connsiteY0" fmla="*/ 0 h 0"/>
              <a:gd name="connsiteX1" fmla="*/ 0 w 802930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29303">
                <a:moveTo>
                  <a:pt x="8029303" y="0"/>
                </a:moveTo>
                <a:lnTo>
                  <a:pt x="0" y="0"/>
                </a:lnTo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/>
          <a:p>
            <a:pPr defTabSz="895350">
              <a:buClr>
                <a:schemeClr val="tx2"/>
              </a:buClr>
            </a:pPr>
            <a:endParaRPr lang="ru-RU" sz="1600" b="1">
              <a:solidFill>
                <a:schemeClr val="tx1"/>
              </a:solidFill>
            </a:endParaRPr>
          </a:p>
        </p:txBody>
      </p:sp>
      <p:sp>
        <p:nvSpPr>
          <p:cNvPr id="113" name="Freeform 112"/>
          <p:cNvSpPr/>
          <p:nvPr/>
        </p:nvSpPr>
        <p:spPr>
          <a:xfrm>
            <a:off x="1018903" y="5267325"/>
            <a:ext cx="8353696" cy="45719"/>
          </a:xfrm>
          <a:custGeom>
            <a:avLst/>
            <a:gdLst>
              <a:gd name="connsiteX0" fmla="*/ 8029303 w 8029303"/>
              <a:gd name="connsiteY0" fmla="*/ 0 h 0"/>
              <a:gd name="connsiteX1" fmla="*/ 0 w 802930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29303">
                <a:moveTo>
                  <a:pt x="8029303" y="0"/>
                </a:moveTo>
                <a:lnTo>
                  <a:pt x="0" y="0"/>
                </a:lnTo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/>
          <a:p>
            <a:pPr defTabSz="895350">
              <a:buClr>
                <a:schemeClr val="tx2"/>
              </a:buClr>
            </a:pPr>
            <a:endParaRPr lang="ru-RU" sz="1600" b="1">
              <a:solidFill>
                <a:schemeClr val="tx1"/>
              </a:solidFill>
            </a:endParaRPr>
          </a:p>
        </p:txBody>
      </p:sp>
      <p:sp>
        <p:nvSpPr>
          <p:cNvPr id="89" name="Rectangle 12"/>
          <p:cNvSpPr txBox="1">
            <a:spLocks/>
          </p:cNvSpPr>
          <p:nvPr/>
        </p:nvSpPr>
        <p:spPr>
          <a:xfrm>
            <a:off x="853037" y="3878138"/>
            <a:ext cx="2592387" cy="137666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600" b="1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dirty="0" smtClean="0"/>
              <a:t>Количество </a:t>
            </a:r>
            <a:r>
              <a:rPr lang="ru-RU" dirty="0"/>
              <a:t>пострадавших </a:t>
            </a:r>
            <a:br>
              <a:rPr lang="ru-RU" dirty="0"/>
            </a:br>
            <a:r>
              <a:rPr lang="ru-RU" dirty="0"/>
              <a:t>на 100 тыс.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пассажиров</a:t>
            </a:r>
            <a:br>
              <a:rPr lang="ru-RU" dirty="0"/>
            </a:b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Человек</a:t>
            </a:r>
          </a:p>
        </p:txBody>
      </p:sp>
      <p:sp>
        <p:nvSpPr>
          <p:cNvPr id="33" name="Oval 32"/>
          <p:cNvSpPr/>
          <p:nvPr/>
        </p:nvSpPr>
        <p:spPr>
          <a:xfrm>
            <a:off x="5493309" y="3568700"/>
            <a:ext cx="1055364" cy="51189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ctr"/>
          <a:lstStyle/>
          <a:p>
            <a:pPr algn="ctr"/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ru-RU" sz="2800" b="1" dirty="0" smtClean="0">
                <a:solidFill>
                  <a:schemeClr val="bg1">
                    <a:lumMod val="65000"/>
                  </a:schemeClr>
                </a:solidFill>
              </a:rPr>
              <a:t>60</a:t>
            </a: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</a:rPr>
              <a:t>%</a:t>
            </a:r>
            <a:endParaRPr lang="ru-RU" sz="2800" b="1" dirty="0" err="1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61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136421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9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243" y="234863"/>
            <a:ext cx="8645984" cy="646331"/>
          </a:xfrm>
        </p:spPr>
        <p:txBody>
          <a:bodyPr/>
          <a:lstStyle/>
          <a:p>
            <a:r>
              <a:rPr lang="ru-RU" dirty="0" smtClean="0"/>
              <a:t>В маршрутках в Москве ежегодно погибает более 20 пассажиров, госпитализируется – более 200 человек</a:t>
            </a:r>
            <a:endParaRPr lang="en-US" dirty="0"/>
          </a:p>
        </p:txBody>
      </p:sp>
      <p:pic>
        <p:nvPicPr>
          <p:cNvPr id="6" name="Picture 94" descr="C:\Users\Natalya Trembovetska\Desktop\EPS\Город\shutterstock_145767566 [Converted].pn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b="8953"/>
          <a:stretch/>
        </p:blipFill>
        <p:spPr bwMode="auto">
          <a:xfrm>
            <a:off x="5505499" y="5864816"/>
            <a:ext cx="4241702" cy="99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42" y="1169988"/>
            <a:ext cx="4252879" cy="2754311"/>
          </a:xfrm>
          <a:prstGeom prst="rect">
            <a:avLst/>
          </a:prstGeom>
          <a:noFill/>
          <a:ln w="28575">
            <a:solidFill>
              <a:schemeClr val="accent4"/>
            </a:solidFill>
            <a:miter lim="800000"/>
            <a:headEnd/>
            <a:tailEnd/>
          </a:ln>
          <a:effectLst>
            <a:outerShdw blurRad="254000" dist="88900" dir="2700000" algn="ctr" rotWithShape="0">
              <a:schemeClr val="accent6">
                <a:alpha val="5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130300" y="3277758"/>
            <a:ext cx="2324100" cy="53224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7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07013" indent="-205317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2pPr>
            <a:lvl3pPr marL="488685" indent="-279976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3pPr>
            <a:lvl4pPr marL="656671" indent="-166288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4pPr>
            <a:lvl5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9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5pPr>
            <a:lvl6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6pPr>
            <a:lvl7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7pPr>
            <a:lvl8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8pPr>
            <a:lvl9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1696" lvl="1" indent="0">
              <a:buNone/>
            </a:pPr>
            <a:r>
              <a:rPr lang="ru-RU" sz="1400" b="1" dirty="0" smtClean="0"/>
              <a:t>21 сентября 2014</a:t>
            </a:r>
          </a:p>
          <a:p>
            <a:pPr lvl="1"/>
            <a:r>
              <a:rPr lang="ru-RU" sz="1400" dirty="0" smtClean="0"/>
              <a:t>Пострадало 4 человека</a:t>
            </a:r>
            <a:endParaRPr lang="en-US" sz="1400" dirty="0"/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733" y="1636274"/>
            <a:ext cx="3932982" cy="2951609"/>
          </a:xfrm>
          <a:prstGeom prst="rect">
            <a:avLst/>
          </a:prstGeom>
          <a:noFill/>
          <a:ln w="28575">
            <a:solidFill>
              <a:schemeClr val="accent4"/>
            </a:solidFill>
            <a:miter lim="800000"/>
            <a:headEnd/>
            <a:tailEnd/>
          </a:ln>
          <a:effectLst>
            <a:outerShdw blurRad="254000" dist="88900" dir="2700000" algn="ctr" rotWithShape="0">
              <a:schemeClr val="accent6">
                <a:alpha val="5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3924299"/>
            <a:ext cx="3308350" cy="2669713"/>
          </a:xfrm>
          <a:prstGeom prst="rect">
            <a:avLst/>
          </a:prstGeom>
          <a:noFill/>
          <a:ln w="28575">
            <a:solidFill>
              <a:schemeClr val="accent4"/>
            </a:solidFill>
            <a:miter lim="800000"/>
            <a:headEnd/>
            <a:tailEnd/>
          </a:ln>
          <a:effectLst>
            <a:outerShdw blurRad="254000" dist="88900" dir="2700000" algn="ctr" rotWithShape="0">
              <a:schemeClr val="accent6">
                <a:alpha val="5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930021" y="4055641"/>
            <a:ext cx="2324100" cy="53224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7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07013" indent="-205317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2pPr>
            <a:lvl3pPr marL="488685" indent="-279976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3pPr>
            <a:lvl4pPr marL="656671" indent="-166288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4pPr>
            <a:lvl5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9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5pPr>
            <a:lvl6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6pPr>
            <a:lvl7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7pPr>
            <a:lvl8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8pPr>
            <a:lvl9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1696" lvl="1" indent="0">
              <a:buNone/>
            </a:pPr>
            <a:r>
              <a:rPr lang="ru-RU" sz="1400" b="1" dirty="0" smtClean="0"/>
              <a:t>28 января 2014</a:t>
            </a:r>
          </a:p>
          <a:p>
            <a:pPr lvl="1"/>
            <a:r>
              <a:rPr lang="ru-RU" sz="1400" dirty="0" smtClean="0"/>
              <a:t>Пострадало 12 человек</a:t>
            </a:r>
            <a:endParaRPr lang="en-US" sz="14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464300" y="3924299"/>
            <a:ext cx="2324100" cy="53224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7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07013" indent="-205317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2pPr>
            <a:lvl3pPr marL="488685" indent="-279976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3pPr>
            <a:lvl4pPr marL="656671" indent="-166288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4pPr>
            <a:lvl5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9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5pPr>
            <a:lvl6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6pPr>
            <a:lvl7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7pPr>
            <a:lvl8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8pPr>
            <a:lvl9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1696" lvl="1" indent="0">
              <a:buNone/>
            </a:pPr>
            <a:r>
              <a:rPr lang="ru-RU" sz="1400" b="1" dirty="0" smtClean="0"/>
              <a:t>11 июля 2014</a:t>
            </a:r>
          </a:p>
          <a:p>
            <a:pPr lvl="1"/>
            <a:r>
              <a:rPr lang="ru-RU" sz="1400" dirty="0" smtClean="0"/>
              <a:t>Пострадало 11 человек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7759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243" y="234863"/>
            <a:ext cx="8645984" cy="646331"/>
          </a:xfrm>
        </p:spPr>
        <p:txBody>
          <a:bodyPr/>
          <a:lstStyle/>
          <a:p>
            <a:r>
              <a:rPr lang="ru-RU" dirty="0" smtClean="0"/>
              <a:t>Текущий подвижной состав частных перевозчиков неудобен для всех категорий пассажиров</a:t>
            </a:r>
            <a:endParaRPr lang="en-US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19"/>
          <a:stretch/>
        </p:blipFill>
        <p:spPr bwMode="auto">
          <a:xfrm>
            <a:off x="1001243" y="1358900"/>
            <a:ext cx="4123079" cy="2835275"/>
          </a:xfrm>
          <a:prstGeom prst="rect">
            <a:avLst/>
          </a:prstGeom>
          <a:noFill/>
          <a:ln w="28575">
            <a:solidFill>
              <a:schemeClr val="accent4"/>
            </a:solidFill>
            <a:miter lim="800000"/>
            <a:headEnd/>
            <a:tailEnd/>
          </a:ln>
          <a:effectLst>
            <a:outerShdw blurRad="254000" dist="88900" dir="2700000" algn="ctr" rotWithShape="0">
              <a:schemeClr val="accent6">
                <a:alpha val="5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12"/>
          <p:cNvSpPr txBox="1">
            <a:spLocks/>
          </p:cNvSpPr>
          <p:nvPr/>
        </p:nvSpPr>
        <p:spPr>
          <a:xfrm>
            <a:off x="1001243" y="4326771"/>
            <a:ext cx="4123079" cy="89927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  <a:effectLst>
            <a:outerShdw blurRad="228600" dist="38100" dir="2700000" algn="tl" rotWithShape="0">
              <a:prstClr val="black">
                <a:alpha val="26000"/>
              </a:prstClr>
            </a:outerShdw>
          </a:effectLst>
          <a:ex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400" b="1" dirty="0" smtClean="0"/>
              <a:t>На 9</a:t>
            </a:r>
            <a:r>
              <a:rPr lang="en-US" sz="1400" b="1" dirty="0" smtClean="0"/>
              <a:t>2</a:t>
            </a:r>
            <a:r>
              <a:rPr lang="ru-RU" sz="1400" b="1" dirty="0" smtClean="0"/>
              <a:t>% автобусах частных перевозчиков затруднен доступ маломобильным категориям пассажиров</a:t>
            </a:r>
            <a:endParaRPr lang="ru-RU" sz="1400" b="1" dirty="0"/>
          </a:p>
        </p:txBody>
      </p:sp>
      <p:sp>
        <p:nvSpPr>
          <p:cNvPr id="10" name="Rectangle 12"/>
          <p:cNvSpPr txBox="1">
            <a:spLocks/>
          </p:cNvSpPr>
          <p:nvPr/>
        </p:nvSpPr>
        <p:spPr>
          <a:xfrm>
            <a:off x="5331943" y="4326771"/>
            <a:ext cx="4173393" cy="89927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  <a:effectLst>
            <a:outerShdw blurRad="228600" dist="38100" dir="2700000" algn="tl" rotWithShape="0">
              <a:prstClr val="black">
                <a:alpha val="26000"/>
              </a:prstClr>
            </a:outerShdw>
          </a:effectLst>
          <a:ex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400" b="1" dirty="0" smtClean="0"/>
              <a:t>На 40% маршрутов частных перевозчиков подвижной состав без кондиционера, не соответствующий экологическим стандартам</a:t>
            </a:r>
            <a:endParaRPr lang="ru-RU" sz="1400" b="1" dirty="0"/>
          </a:p>
        </p:txBody>
      </p:sp>
      <p:pic>
        <p:nvPicPr>
          <p:cNvPr id="92168" name="Picture 8" descr="http://www.lanomar.ru/userfiles/image/marshrutka-2-bi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" b="5602"/>
          <a:stretch/>
        </p:blipFill>
        <p:spPr bwMode="auto">
          <a:xfrm>
            <a:off x="5331943" y="1358900"/>
            <a:ext cx="4173393" cy="2835275"/>
          </a:xfrm>
          <a:prstGeom prst="rect">
            <a:avLst/>
          </a:prstGeom>
          <a:noFill/>
          <a:ln w="28575">
            <a:solidFill>
              <a:schemeClr val="accent4"/>
            </a:solidFill>
            <a:miter lim="800000"/>
            <a:headEnd/>
            <a:tailEnd/>
          </a:ln>
          <a:effectLst>
            <a:outerShdw blurRad="254000" dist="88900" dir="2700000" algn="ctr" rotWithShape="0">
              <a:schemeClr val="accent6">
                <a:alpha val="5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"/>
          <p:cNvSpPr txBox="1">
            <a:spLocks/>
          </p:cNvSpPr>
          <p:nvPr/>
        </p:nvSpPr>
        <p:spPr>
          <a:xfrm>
            <a:off x="1001243" y="5358646"/>
            <a:ext cx="4123079" cy="89927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  <a:effectLst>
            <a:outerShdw blurRad="228600" dist="38100" dir="2700000" algn="tl" rotWithShape="0">
              <a:prstClr val="black">
                <a:alpha val="26000"/>
              </a:prstClr>
            </a:outerShdw>
          </a:effectLst>
          <a:ex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400" b="1" dirty="0" smtClean="0"/>
              <a:t>При меньшем количестве перевозимых пассажиров маршрутка занимает столько же места, сколько необходимо автобусу средней вместимости</a:t>
            </a:r>
            <a:endParaRPr lang="ru-RU" sz="1400" b="1" dirty="0"/>
          </a:p>
        </p:txBody>
      </p:sp>
      <p:sp>
        <p:nvSpPr>
          <p:cNvPr id="9" name="Rectangle 12"/>
          <p:cNvSpPr txBox="1">
            <a:spLocks/>
          </p:cNvSpPr>
          <p:nvPr/>
        </p:nvSpPr>
        <p:spPr>
          <a:xfrm>
            <a:off x="5331943" y="5358646"/>
            <a:ext cx="4173393" cy="89927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  <a:effectLst>
            <a:outerShdw blurRad="228600" dist="38100" dir="2700000" algn="tl" rotWithShape="0">
              <a:prstClr val="black">
                <a:alpha val="26000"/>
              </a:prstClr>
            </a:outerShdw>
          </a:effectLst>
          <a:ex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400" b="1" dirty="0" smtClean="0"/>
              <a:t>Водители частных перевозчиков работают по принципу остановки по требованию, что ведёт к нарушению ПДД и, как следствие, высокой аварийности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46479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HINKCELLPRESENTATIONDONOTDELETE" val="&lt;?xml version=&quot;1.0&quot; encoding=&quot;UTF-16&quot; standalone=&quot;yes&quot;?&gt;&#10;&lt;root reqver=&quot;21047&quot;&gt;&lt;version val=&quot;23045&quot;/&gt;&lt;CPresentation id=&quot;1&quot;&gt;&lt;m_precDefaultNumber&gt;&lt;m_bNumberIsYear val=&quot;0&quot;/&gt;&lt;/m_precDefaultNumber&gt;&lt;m_precDefaultPercent&gt;&lt;m_bNumberIsYear val=&quot;0&quot;/&gt;&lt;/m_precDefaultPercent&gt;&lt;m_precDefaultDate&gt;&lt;m_bNumberIsYear val=&quot;0&quot;/&gt;&lt;/m_precDefaultDate&gt;&lt;m_precDefaultYear&gt;&lt;m_bNumberIsYear val=&quot;0&quot;/&gt;&lt;/m_precDefaultYear&gt;&lt;m_precDefaultQuarter&gt;&lt;m_bNumberIsYear val=&quot;0&quot;/&gt;&lt;/m_precDefaultQuarter&gt;&lt;m_precDefaultMonth&gt;&lt;m_bNumberIsYear val=&quot;0&quot;/&gt;&lt;/m_precDefaultMonth&gt;&lt;m_precDefaultWeek&gt;&lt;m_bNumberIsYear val=&quot;0&quot;/&gt;&lt;/m_precDefaultWeek&gt;&lt;m_precDefaultDay&gt;&lt;m_bNumberIsYear val=&quot;0&quot;/&gt;&lt;/m_precDefaultDay&gt;&lt;m_mruColor&gt;&lt;m_vecMRU length=&quot;2&quot;&gt;&lt;elem m_fUsage=&quot;2.62900000000000000000E+000&quot;&gt;&lt;m_msothmcolidx val=&quot;0&quot;/&gt;&lt;m_rgb r=&quot;ef&quot; g=&quot;1&quot; b=&quot;1&quot;/&gt;&lt;m_ppcolschidx tagver0=&quot;23004&quot; tagname0=&quot;m_ppcolschidxUNRECOGNIZED&quot; val=&quot;0&quot;/&gt;&lt;m_nBrightness val=&quot;0&quot;/&gt;&lt;/elem&gt;&lt;elem m_fUsage=&quot;8.10000000000000050000E-001&quot;&gt;&lt;m_msothmcolidx val=&quot;0&quot;/&gt;&lt;m_rgb r=&quot;dd&quot; g=&quot;dd&quot; b=&quot;dd&quot;/&gt;&lt;m_ppcolschidx tagver0=&quot;23004&quot; tagname0=&quot;m_ppcolschidxUNRECOGNIZED&quot; val=&quot;0&quot;/&gt;&lt;m_nBrightness val=&quot;0&quot;/&gt;&lt;/elem&gt;&lt;/m_vecMRU&gt;&lt;/m_mruColor&gt;&lt;/CPresentation&gt;&lt;/root&gt;"/>
  <p:tag name="ISNEWSLIDENUMBER" val="False"/>
  <p:tag name="PREVIOUSNAME" val="C:\Users\ROMANL~1\AppData\Local\Temp\notes8FDB2D\230914_Пресс-конференция_Ликсутов_v3.pptx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2P2Igyw2Ee_hS.qBSVxt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iSXjRFkk.u6ImefaBKV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_Ez_KzfVUmZfd8HtvhKm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PTt2QVYDU.8aHky3ah7E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ctnrvzvkeGNO8SCBMOu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gOKx9elfU.OpCg_4yZVq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n0GmwWE0yzc87Pbi.eI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h.B7cJ5UuPt6MksIDDz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qom6Tsu0GzwgBHFPftb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H.KgV3yOkmEeopfnzvgq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H.KgV3yOkmEeopfnzvgq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H.KgV3yOkmEeopfnzvgq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H.KgV3yOkmEeopfnzvgq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FAdGEj50esdpyqMWEqZ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H.KgV3yOkmEeopfnzvgq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_zPUtejUSBWHMKO22PN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jz5ZTikUu1Wg.GXW9qWA"/>
</p:tagLst>
</file>

<file path=ppt/theme/theme1.xml><?xml version="1.0" encoding="utf-8"?>
<a:theme xmlns:a="http://schemas.openxmlformats.org/drawingml/2006/main" name="blank">
  <a:themeElements>
    <a:clrScheme name="Custom 43">
      <a:dk1>
        <a:srgbClr val="151515"/>
      </a:dk1>
      <a:lt1>
        <a:srgbClr val="FFFFFF"/>
      </a:lt1>
      <a:dk2>
        <a:srgbClr val="002960"/>
      </a:dk2>
      <a:lt2>
        <a:srgbClr val="FFFFFF"/>
      </a:lt2>
      <a:accent1>
        <a:srgbClr val="FFFFFF"/>
      </a:accent1>
      <a:accent2>
        <a:srgbClr val="BFBFBF"/>
      </a:accent2>
      <a:accent3>
        <a:srgbClr val="F38B00"/>
      </a:accent3>
      <a:accent4>
        <a:srgbClr val="D9272E"/>
      </a:accent4>
      <a:accent5>
        <a:srgbClr val="FF6600"/>
      </a:accent5>
      <a:accent6>
        <a:srgbClr val="808080"/>
      </a:accent6>
      <a:hlink>
        <a:srgbClr val="0066CC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20788</TotalTime>
  <Words>1588</Words>
  <Application>Microsoft Office PowerPoint</Application>
  <PresentationFormat>Лист A4 (210x297 мм)</PresentationFormat>
  <Paragraphs>394</Paragraphs>
  <Slides>23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blank</vt:lpstr>
      <vt:lpstr>think-cell Slide</vt:lpstr>
      <vt:lpstr>Chart</vt:lpstr>
      <vt:lpstr>Презентация PowerPoint</vt:lpstr>
      <vt:lpstr>Развитие наземного транспорта – важная часть  транспортной стратегии Москвы</vt:lpstr>
      <vt:lpstr>Более 2 млрд. пассажиров ежегодно пользуется  наземным городским транспортом</vt:lpstr>
      <vt:lpstr>ДТиРДТИ развивает все виды наземного городского транспорта, в том числе и перевозки, осуществляемые частными перевозчиками</vt:lpstr>
      <vt:lpstr>Сейчас маршрутки дороже чем городской транспорт для всех групп пассажиров </vt:lpstr>
      <vt:lpstr>Маршрутками не могут воспользоваться льготные  категории граждан: школьники, студенты, пенсионеры и маломобильные пассажиры </vt:lpstr>
      <vt:lpstr>Маршрутки подвергают пассажиров опасности за счет несоблюдения правил дорожного движения</vt:lpstr>
      <vt:lpstr>В маршрутках в Москве ежегодно погибает более 20 пассажиров, госпитализируется – более 200 человек</vt:lpstr>
      <vt:lpstr>Текущий подвижной состав частных перевозчиков неудобен для всех категорий пассажиров</vt:lpstr>
      <vt:lpstr>Нерегулируемое количество автобусов малой вместимости создает дополнительную нагрузку на улично-дорожную сеть</vt:lpstr>
      <vt:lpstr>Социология. Пассажирские перевозки в частных маршрутках  глазами москвичей</vt:lpstr>
      <vt:lpstr>Как решить данную проблему?</vt:lpstr>
      <vt:lpstr>Во многих странах мира, проблему низкого качества частных перевозчиков решают за счет интеграции частных перевозчиков  в общею транспортную систему</vt:lpstr>
      <vt:lpstr>В 2015 году начат переход всех частных перевозчиков  на новую модель управления пассажирскими перевозками</vt:lpstr>
      <vt:lpstr>По новой модели управления коммерческими перевозчиками между городом и перевозчиком будет заключен контракт</vt:lpstr>
      <vt:lpstr>Контрактом будут установлены  требования к качеству услуг</vt:lpstr>
      <vt:lpstr>Подвижной состав будет соответствовать единым  требованиям, ориентированным на пассажиров</vt:lpstr>
      <vt:lpstr>Для удобства пассажиров в Москве оптимизируется  маршрутная сеть наземного транспорта</vt:lpstr>
      <vt:lpstr>Новая модель управления наземным городским пассажирским транспортом</vt:lpstr>
      <vt:lpstr>Жителей будут информировать об изменениях в маршрутной сети</vt:lpstr>
      <vt:lpstr>При объединении маршрутной сети частных перевозчиков с городской сетью было сохранено удобство сети для пассажиров </vt:lpstr>
      <vt:lpstr>Этапы внедрения новой модели управления коммерческими перевозчиками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Natalya Trembovetska</dc:creator>
  <cp:lastModifiedBy>Григорьева Мария Владимировна</cp:lastModifiedBy>
  <cp:revision>489</cp:revision>
  <cp:lastPrinted>2014-09-30T20:27:22Z</cp:lastPrinted>
  <dcterms:created xsi:type="dcterms:W3CDTF">2014-09-05T08:11:17Z</dcterms:created>
  <dcterms:modified xsi:type="dcterms:W3CDTF">2015-05-28T10:16:49Z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Title</vt:lpwstr>
  </property>
  <property fmtid="{D5CDD505-2E9C-101B-9397-08002B2CF9AE}" pid="3" name="Final">
    <vt:bool>false</vt:bool>
  </property>
  <property fmtid="{D5CDD505-2E9C-101B-9397-08002B2CF9AE}" pid="4" name="Event">
    <vt:lpwstr/>
  </property>
  <property fmtid="{D5CDD505-2E9C-101B-9397-08002B2CF9AE}" pid="5" name="Delivery Date">
    <vt:lpwstr>Date</vt:lpwstr>
  </property>
  <property fmtid="{D5CDD505-2E9C-101B-9397-08002B2CF9AE}" pid="6" name="docid">
    <vt:lpwstr/>
  </property>
  <property fmtid="{D5CDD505-2E9C-101B-9397-08002B2CF9AE}" pid="7" name="Office2010EditCount">
    <vt:lpwstr>1</vt:lpwstr>
  </property>
  <property fmtid="{D5CDD505-2E9C-101B-9397-08002B2CF9AE}" pid="8" name="Office2003EditCount">
    <vt:lpwstr>0</vt:lpwstr>
  </property>
  <property fmtid="{D5CDD505-2E9C-101B-9397-08002B2CF9AE}" pid="9" name="LastEditedOfficeVersion">
    <vt:lpwstr>Office2010</vt:lpwstr>
  </property>
  <property fmtid="{D5CDD505-2E9C-101B-9397-08002B2CF9AE}" pid="10" name="Office2010WasSaved">
    <vt:lpwstr>1</vt:lpwstr>
  </property>
</Properties>
</file>